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0" r:id="rId2"/>
    <p:sldId id="263" r:id="rId3"/>
    <p:sldId id="348" r:id="rId4"/>
    <p:sldId id="347" r:id="rId5"/>
    <p:sldId id="349" r:id="rId6"/>
    <p:sldId id="351" r:id="rId7"/>
    <p:sldId id="354" r:id="rId8"/>
    <p:sldId id="352" r:id="rId9"/>
    <p:sldId id="353" r:id="rId10"/>
    <p:sldId id="357" r:id="rId11"/>
    <p:sldId id="358" r:id="rId12"/>
    <p:sldId id="359" r:id="rId13"/>
    <p:sldId id="360" r:id="rId14"/>
    <p:sldId id="356" r:id="rId15"/>
    <p:sldId id="361" r:id="rId16"/>
  </p:sldIdLst>
  <p:sldSz cx="12192000" cy="6858000"/>
  <p:notesSz cx="6858000" cy="9144000"/>
  <p:embeddedFontLst>
    <p:embeddedFont>
      <p:font typeface="等线" panose="02010600030101010101" pitchFamily="2" charset="-122"/>
      <p:regular r:id="rId19"/>
      <p:bold r:id="rId20"/>
    </p:embeddedFont>
    <p:embeddedFont>
      <p:font typeface="方正姚体" panose="02010601030101010101" pitchFamily="2" charset="-122"/>
      <p:regular r:id="rId21"/>
    </p:embeddedFont>
    <p:embeddedFont>
      <p:font typeface="汉仪雅酷黑简" pitchFamily="18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C4B6"/>
    <a:srgbClr val="9E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1"/>
    <p:restoredTop sz="94648"/>
  </p:normalViewPr>
  <p:slideViewPr>
    <p:cSldViewPr snapToGrid="0" snapToObjects="1">
      <p:cViewPr>
        <p:scale>
          <a:sx n="64" d="100"/>
          <a:sy n="64" d="100"/>
        </p:scale>
        <p:origin x="119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E5D0C754-3004-E344-AFC8-AB0756B771CD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C4BD40B2-B05B-F84A-AF1B-1A6CDB4DD80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7B67-440B-423E-A939-90A84635922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7B67-440B-423E-A939-90A84635922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721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7B67-440B-423E-A939-90A84635922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11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7B67-440B-423E-A939-90A84635922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5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7B67-440B-423E-A939-90A84635922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395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7B67-440B-423E-A939-90A84635922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86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7B67-440B-423E-A939-90A84635922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5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7B67-440B-423E-A939-90A84635922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000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7B67-440B-423E-A939-90A84635922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205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7B67-440B-423E-A939-90A84635922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36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216928" y="1681901"/>
            <a:ext cx="3758148" cy="3758148"/>
          </a:xfrm>
          <a:custGeom>
            <a:avLst/>
            <a:gdLst>
              <a:gd name="connsiteX0" fmla="*/ 1204097 w 2408194"/>
              <a:gd name="connsiteY0" fmla="*/ 0 h 2408194"/>
              <a:gd name="connsiteX1" fmla="*/ 2408194 w 2408194"/>
              <a:gd name="connsiteY1" fmla="*/ 1204097 h 2408194"/>
              <a:gd name="connsiteX2" fmla="*/ 1204097 w 2408194"/>
              <a:gd name="connsiteY2" fmla="*/ 2408194 h 2408194"/>
              <a:gd name="connsiteX3" fmla="*/ 0 w 2408194"/>
              <a:gd name="connsiteY3" fmla="*/ 1204097 h 240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194" h="2408194">
                <a:moveTo>
                  <a:pt x="1204097" y="0"/>
                </a:moveTo>
                <a:lnTo>
                  <a:pt x="2408194" y="1204097"/>
                </a:lnTo>
                <a:lnTo>
                  <a:pt x="1204097" y="2408194"/>
                </a:lnTo>
                <a:lnTo>
                  <a:pt x="0" y="1204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088689" y="-1"/>
            <a:ext cx="3788111" cy="1347600"/>
          </a:xfrm>
          <a:custGeom>
            <a:avLst/>
            <a:gdLst>
              <a:gd name="connsiteX0" fmla="*/ 0 w 3788111"/>
              <a:gd name="connsiteY0" fmla="*/ 0 h 1347600"/>
              <a:gd name="connsiteX1" fmla="*/ 3788111 w 3788111"/>
              <a:gd name="connsiteY1" fmla="*/ 0 h 1347600"/>
              <a:gd name="connsiteX2" fmla="*/ 3788111 w 3788111"/>
              <a:gd name="connsiteY2" fmla="*/ 1347600 h 1347600"/>
              <a:gd name="connsiteX3" fmla="*/ 0 w 3788111"/>
              <a:gd name="connsiteY3" fmla="*/ 1347600 h 13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8111" h="1347600">
                <a:moveTo>
                  <a:pt x="0" y="0"/>
                </a:moveTo>
                <a:lnTo>
                  <a:pt x="3788111" y="0"/>
                </a:lnTo>
                <a:lnTo>
                  <a:pt x="3788111" y="1347600"/>
                </a:lnTo>
                <a:lnTo>
                  <a:pt x="0" y="134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088689" y="5873335"/>
            <a:ext cx="3788111" cy="984665"/>
          </a:xfrm>
          <a:custGeom>
            <a:avLst/>
            <a:gdLst>
              <a:gd name="connsiteX0" fmla="*/ 0 w 3788111"/>
              <a:gd name="connsiteY0" fmla="*/ 0 h 984665"/>
              <a:gd name="connsiteX1" fmla="*/ 3788111 w 3788111"/>
              <a:gd name="connsiteY1" fmla="*/ 0 h 984665"/>
              <a:gd name="connsiteX2" fmla="*/ 3788111 w 3788111"/>
              <a:gd name="connsiteY2" fmla="*/ 984665 h 984665"/>
              <a:gd name="connsiteX3" fmla="*/ 0 w 3788111"/>
              <a:gd name="connsiteY3" fmla="*/ 984665 h 98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8111" h="984665">
                <a:moveTo>
                  <a:pt x="0" y="0"/>
                </a:moveTo>
                <a:lnTo>
                  <a:pt x="3788111" y="0"/>
                </a:lnTo>
                <a:lnTo>
                  <a:pt x="3788111" y="984665"/>
                </a:lnTo>
                <a:lnTo>
                  <a:pt x="0" y="984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095999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0" y="332295"/>
            <a:ext cx="11472420" cy="6193410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95999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834466" y="0"/>
            <a:ext cx="2777067" cy="2780140"/>
          </a:xfrm>
          <a:custGeom>
            <a:avLst/>
            <a:gdLst>
              <a:gd name="connsiteX0" fmla="*/ 0 w 2777067"/>
              <a:gd name="connsiteY0" fmla="*/ 0 h 2780140"/>
              <a:gd name="connsiteX1" fmla="*/ 2777067 w 2777067"/>
              <a:gd name="connsiteY1" fmla="*/ 0 h 2780140"/>
              <a:gd name="connsiteX2" fmla="*/ 2777067 w 2777067"/>
              <a:gd name="connsiteY2" fmla="*/ 2780140 h 2780140"/>
              <a:gd name="connsiteX3" fmla="*/ 0 w 2777067"/>
              <a:gd name="connsiteY3" fmla="*/ 2780140 h 278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067" h="2780140">
                <a:moveTo>
                  <a:pt x="0" y="0"/>
                </a:moveTo>
                <a:lnTo>
                  <a:pt x="2777067" y="0"/>
                </a:lnTo>
                <a:lnTo>
                  <a:pt x="2777067" y="2780140"/>
                </a:lnTo>
                <a:lnTo>
                  <a:pt x="0" y="2780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34467" y="3140168"/>
            <a:ext cx="4225812" cy="2794967"/>
          </a:xfrm>
          <a:custGeom>
            <a:avLst/>
            <a:gdLst>
              <a:gd name="connsiteX0" fmla="*/ 0 w 4225812"/>
              <a:gd name="connsiteY0" fmla="*/ 0 h 2794967"/>
              <a:gd name="connsiteX1" fmla="*/ 4225812 w 4225812"/>
              <a:gd name="connsiteY1" fmla="*/ 0 h 2794967"/>
              <a:gd name="connsiteX2" fmla="*/ 4225812 w 4225812"/>
              <a:gd name="connsiteY2" fmla="*/ 2794967 h 2794967"/>
              <a:gd name="connsiteX3" fmla="*/ 0 w 4225812"/>
              <a:gd name="connsiteY3" fmla="*/ 2794967 h 27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812" h="2794967">
                <a:moveTo>
                  <a:pt x="0" y="0"/>
                </a:moveTo>
                <a:lnTo>
                  <a:pt x="4225812" y="0"/>
                </a:lnTo>
                <a:lnTo>
                  <a:pt x="4225812" y="2794967"/>
                </a:lnTo>
                <a:lnTo>
                  <a:pt x="0" y="2794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992533" y="795867"/>
            <a:ext cx="3225800" cy="1984274"/>
          </a:xfrm>
          <a:custGeom>
            <a:avLst/>
            <a:gdLst>
              <a:gd name="connsiteX0" fmla="*/ 0 w 3225800"/>
              <a:gd name="connsiteY0" fmla="*/ 0 h 1984274"/>
              <a:gd name="connsiteX1" fmla="*/ 3225800 w 3225800"/>
              <a:gd name="connsiteY1" fmla="*/ 0 h 1984274"/>
              <a:gd name="connsiteX2" fmla="*/ 3225800 w 3225800"/>
              <a:gd name="connsiteY2" fmla="*/ 1984274 h 1984274"/>
              <a:gd name="connsiteX3" fmla="*/ 0 w 3225800"/>
              <a:gd name="connsiteY3" fmla="*/ 1984274 h 19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800" h="1984274">
                <a:moveTo>
                  <a:pt x="0" y="0"/>
                </a:moveTo>
                <a:lnTo>
                  <a:pt x="3225800" y="0"/>
                </a:lnTo>
                <a:lnTo>
                  <a:pt x="3225800" y="1984274"/>
                </a:lnTo>
                <a:lnTo>
                  <a:pt x="0" y="19842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302933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680200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429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0" y="3428999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429000" y="3428999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475614" y="-1685352"/>
            <a:ext cx="3370705" cy="3370705"/>
          </a:xfrm>
          <a:custGeom>
            <a:avLst/>
            <a:gdLst>
              <a:gd name="connsiteX0" fmla="*/ 1685352 w 3370705"/>
              <a:gd name="connsiteY0" fmla="*/ 0 h 3370705"/>
              <a:gd name="connsiteX1" fmla="*/ 3370705 w 3370705"/>
              <a:gd name="connsiteY1" fmla="*/ 1685353 h 3370705"/>
              <a:gd name="connsiteX2" fmla="*/ 1685352 w 3370705"/>
              <a:gd name="connsiteY2" fmla="*/ 3370705 h 3370705"/>
              <a:gd name="connsiteX3" fmla="*/ 0 w 3370705"/>
              <a:gd name="connsiteY3" fmla="*/ 1685353 h 33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705" h="3370705">
                <a:moveTo>
                  <a:pt x="1685352" y="0"/>
                </a:moveTo>
                <a:lnTo>
                  <a:pt x="3370705" y="1685353"/>
                </a:lnTo>
                <a:lnTo>
                  <a:pt x="1685352" y="3370705"/>
                </a:lnTo>
                <a:lnTo>
                  <a:pt x="0" y="16853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410648" y="249681"/>
            <a:ext cx="3370705" cy="3370705"/>
          </a:xfrm>
          <a:custGeom>
            <a:avLst/>
            <a:gdLst>
              <a:gd name="connsiteX0" fmla="*/ 1685353 w 3370705"/>
              <a:gd name="connsiteY0" fmla="*/ 0 h 3370705"/>
              <a:gd name="connsiteX1" fmla="*/ 3370705 w 3370705"/>
              <a:gd name="connsiteY1" fmla="*/ 1685353 h 3370705"/>
              <a:gd name="connsiteX2" fmla="*/ 1685353 w 3370705"/>
              <a:gd name="connsiteY2" fmla="*/ 3370705 h 3370705"/>
              <a:gd name="connsiteX3" fmla="*/ 0 w 3370705"/>
              <a:gd name="connsiteY3" fmla="*/ 1685353 h 33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705" h="3370705">
                <a:moveTo>
                  <a:pt x="1685353" y="0"/>
                </a:moveTo>
                <a:lnTo>
                  <a:pt x="3370705" y="1685353"/>
                </a:lnTo>
                <a:lnTo>
                  <a:pt x="1685353" y="3370705"/>
                </a:lnTo>
                <a:lnTo>
                  <a:pt x="0" y="16853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345681" y="-1685352"/>
            <a:ext cx="3370705" cy="3370705"/>
          </a:xfrm>
          <a:custGeom>
            <a:avLst/>
            <a:gdLst>
              <a:gd name="connsiteX0" fmla="*/ 1685352 w 3370705"/>
              <a:gd name="connsiteY0" fmla="*/ 0 h 3370705"/>
              <a:gd name="connsiteX1" fmla="*/ 3370705 w 3370705"/>
              <a:gd name="connsiteY1" fmla="*/ 1685353 h 3370705"/>
              <a:gd name="connsiteX2" fmla="*/ 1685352 w 3370705"/>
              <a:gd name="connsiteY2" fmla="*/ 3370705 h 3370705"/>
              <a:gd name="connsiteX3" fmla="*/ 0 w 3370705"/>
              <a:gd name="connsiteY3" fmla="*/ 1685353 h 33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705" h="3370705">
                <a:moveTo>
                  <a:pt x="1685352" y="0"/>
                </a:moveTo>
                <a:lnTo>
                  <a:pt x="3370705" y="1685353"/>
                </a:lnTo>
                <a:lnTo>
                  <a:pt x="1685352" y="3370705"/>
                </a:lnTo>
                <a:lnTo>
                  <a:pt x="0" y="16853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371144" y="-2398036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6121319" y="352140"/>
            <a:ext cx="4790629" cy="4790629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871494" y="-2398035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1621672" y="352139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8871497" y="3102314"/>
            <a:ext cx="4790629" cy="4790629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1035169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048000" y="1035169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1035169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9144000" y="1035169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0201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81799" cy="6858000"/>
          </a:xfrm>
          <a:custGeom>
            <a:avLst/>
            <a:gdLst>
              <a:gd name="connsiteX0" fmla="*/ 0 w 6781799"/>
              <a:gd name="connsiteY0" fmla="*/ 0 h 6858000"/>
              <a:gd name="connsiteX1" fmla="*/ 3618136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0" y="0"/>
                </a:moveTo>
                <a:lnTo>
                  <a:pt x="3618136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99457" y="1"/>
            <a:ext cx="7391400" cy="6858000"/>
          </a:xfrm>
          <a:custGeom>
            <a:avLst/>
            <a:gdLst>
              <a:gd name="connsiteX0" fmla="*/ 3723825 w 7391400"/>
              <a:gd name="connsiteY0" fmla="*/ 0 h 6858000"/>
              <a:gd name="connsiteX1" fmla="*/ 7391400 w 7391400"/>
              <a:gd name="connsiteY1" fmla="*/ 0 h 6858000"/>
              <a:gd name="connsiteX2" fmla="*/ 3667575 w 7391400"/>
              <a:gd name="connsiteY2" fmla="*/ 6858000 h 6858000"/>
              <a:gd name="connsiteX3" fmla="*/ 0 w 739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1400" h="6858000">
                <a:moveTo>
                  <a:pt x="3723825" y="0"/>
                </a:moveTo>
                <a:lnTo>
                  <a:pt x="7391400" y="0"/>
                </a:lnTo>
                <a:lnTo>
                  <a:pt x="36675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141231" y="1183988"/>
            <a:ext cx="6828572" cy="4313626"/>
          </a:xfrm>
          <a:custGeom>
            <a:avLst/>
            <a:gdLst>
              <a:gd name="connsiteX0" fmla="*/ 0 w 6828572"/>
              <a:gd name="connsiteY0" fmla="*/ 0 h 4313626"/>
              <a:gd name="connsiteX1" fmla="*/ 6828572 w 6828572"/>
              <a:gd name="connsiteY1" fmla="*/ 0 h 4313626"/>
              <a:gd name="connsiteX2" fmla="*/ 6828572 w 6828572"/>
              <a:gd name="connsiteY2" fmla="*/ 4313626 h 4313626"/>
              <a:gd name="connsiteX3" fmla="*/ 0 w 6828572"/>
              <a:gd name="connsiteY3" fmla="*/ 4313626 h 431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8572" h="4313626">
                <a:moveTo>
                  <a:pt x="0" y="0"/>
                </a:moveTo>
                <a:lnTo>
                  <a:pt x="6828572" y="0"/>
                </a:lnTo>
                <a:lnTo>
                  <a:pt x="6828572" y="4313626"/>
                </a:lnTo>
                <a:lnTo>
                  <a:pt x="0" y="43136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98076" y="-878668"/>
            <a:ext cx="4449078" cy="6142211"/>
          </a:xfrm>
          <a:custGeom>
            <a:avLst/>
            <a:gdLst>
              <a:gd name="connsiteX0" fmla="*/ 9355 w 4449078"/>
              <a:gd name="connsiteY0" fmla="*/ 0 h 6142211"/>
              <a:gd name="connsiteX1" fmla="*/ 4442841 w 4449078"/>
              <a:gd name="connsiteY1" fmla="*/ 0 h 6142211"/>
              <a:gd name="connsiteX2" fmla="*/ 4449078 w 4449078"/>
              <a:gd name="connsiteY2" fmla="*/ 6859 h 6142211"/>
              <a:gd name="connsiteX3" fmla="*/ 4445959 w 4449078"/>
              <a:gd name="connsiteY3" fmla="*/ 6135352 h 6142211"/>
              <a:gd name="connsiteX4" fmla="*/ 4439723 w 4449078"/>
              <a:gd name="connsiteY4" fmla="*/ 6142211 h 6142211"/>
              <a:gd name="connsiteX5" fmla="*/ 6236 w 4449078"/>
              <a:gd name="connsiteY5" fmla="*/ 6142211 h 6142211"/>
              <a:gd name="connsiteX6" fmla="*/ 0 w 4449078"/>
              <a:gd name="connsiteY6" fmla="*/ 6135352 h 6142211"/>
              <a:gd name="connsiteX7" fmla="*/ 3118 w 4449078"/>
              <a:gd name="connsiteY7" fmla="*/ 6859 h 6142211"/>
              <a:gd name="connsiteX8" fmla="*/ 9355 w 4449078"/>
              <a:gd name="connsiteY8" fmla="*/ 0 h 614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9078" h="6142211">
                <a:moveTo>
                  <a:pt x="9355" y="0"/>
                </a:moveTo>
                <a:cubicBezTo>
                  <a:pt x="4442841" y="0"/>
                  <a:pt x="4442841" y="0"/>
                  <a:pt x="4442841" y="0"/>
                </a:cubicBezTo>
                <a:cubicBezTo>
                  <a:pt x="4445959" y="0"/>
                  <a:pt x="4449078" y="3429"/>
                  <a:pt x="4449078" y="6859"/>
                </a:cubicBezTo>
                <a:lnTo>
                  <a:pt x="4445959" y="6135352"/>
                </a:lnTo>
                <a:cubicBezTo>
                  <a:pt x="4445959" y="6138781"/>
                  <a:pt x="4442841" y="6142211"/>
                  <a:pt x="4439723" y="6142211"/>
                </a:cubicBezTo>
                <a:cubicBezTo>
                  <a:pt x="6236" y="6142211"/>
                  <a:pt x="6236" y="6142211"/>
                  <a:pt x="6236" y="6142211"/>
                </a:cubicBezTo>
                <a:cubicBezTo>
                  <a:pt x="3118" y="6142211"/>
                  <a:pt x="0" y="6138781"/>
                  <a:pt x="0" y="6135352"/>
                </a:cubicBezTo>
                <a:cubicBezTo>
                  <a:pt x="3118" y="6859"/>
                  <a:pt x="3118" y="6859"/>
                  <a:pt x="3118" y="6859"/>
                </a:cubicBezTo>
                <a:cubicBezTo>
                  <a:pt x="3118" y="3429"/>
                  <a:pt x="6236" y="0"/>
                  <a:pt x="93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05457" y="2025548"/>
            <a:ext cx="3109057" cy="5451108"/>
          </a:xfrm>
          <a:custGeom>
            <a:avLst/>
            <a:gdLst>
              <a:gd name="connsiteX0" fmla="*/ 0 w 3109057"/>
              <a:gd name="connsiteY0" fmla="*/ 0 h 5451108"/>
              <a:gd name="connsiteX1" fmla="*/ 3109057 w 3109057"/>
              <a:gd name="connsiteY1" fmla="*/ 0 h 5451108"/>
              <a:gd name="connsiteX2" fmla="*/ 3109057 w 3109057"/>
              <a:gd name="connsiteY2" fmla="*/ 5451108 h 5451108"/>
              <a:gd name="connsiteX3" fmla="*/ 0 w 3109057"/>
              <a:gd name="connsiteY3" fmla="*/ 5451108 h 545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057" h="5451108">
                <a:moveTo>
                  <a:pt x="0" y="0"/>
                </a:moveTo>
                <a:lnTo>
                  <a:pt x="3109057" y="0"/>
                </a:lnTo>
                <a:lnTo>
                  <a:pt x="3109057" y="5451108"/>
                </a:lnTo>
                <a:lnTo>
                  <a:pt x="0" y="5451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3661799" y="2912953"/>
            <a:ext cx="4920628" cy="3108373"/>
          </a:xfrm>
          <a:custGeom>
            <a:avLst/>
            <a:gdLst>
              <a:gd name="connsiteX0" fmla="*/ 0 w 4920628"/>
              <a:gd name="connsiteY0" fmla="*/ 0 h 3108373"/>
              <a:gd name="connsiteX1" fmla="*/ 4920628 w 4920628"/>
              <a:gd name="connsiteY1" fmla="*/ 0 h 3108373"/>
              <a:gd name="connsiteX2" fmla="*/ 4920628 w 4920628"/>
              <a:gd name="connsiteY2" fmla="*/ 3108373 h 3108373"/>
              <a:gd name="connsiteX3" fmla="*/ 0 w 4920628"/>
              <a:gd name="connsiteY3" fmla="*/ 3108373 h 3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0628" h="3108373">
                <a:moveTo>
                  <a:pt x="0" y="0"/>
                </a:moveTo>
                <a:lnTo>
                  <a:pt x="4920628" y="0"/>
                </a:lnTo>
                <a:lnTo>
                  <a:pt x="4920628" y="3108373"/>
                </a:lnTo>
                <a:lnTo>
                  <a:pt x="0" y="3108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161991" y="3753595"/>
            <a:ext cx="1720046" cy="2374624"/>
          </a:xfrm>
          <a:custGeom>
            <a:avLst/>
            <a:gdLst>
              <a:gd name="connsiteX0" fmla="*/ 3616 w 1720046"/>
              <a:gd name="connsiteY0" fmla="*/ 0 h 2374624"/>
              <a:gd name="connsiteX1" fmla="*/ 1717635 w 1720046"/>
              <a:gd name="connsiteY1" fmla="*/ 0 h 2374624"/>
              <a:gd name="connsiteX2" fmla="*/ 1720046 w 1720046"/>
              <a:gd name="connsiteY2" fmla="*/ 2652 h 2374624"/>
              <a:gd name="connsiteX3" fmla="*/ 1718841 w 1720046"/>
              <a:gd name="connsiteY3" fmla="*/ 2371972 h 2374624"/>
              <a:gd name="connsiteX4" fmla="*/ 1716430 w 1720046"/>
              <a:gd name="connsiteY4" fmla="*/ 2374624 h 2374624"/>
              <a:gd name="connsiteX5" fmla="*/ 2411 w 1720046"/>
              <a:gd name="connsiteY5" fmla="*/ 2374624 h 2374624"/>
              <a:gd name="connsiteX6" fmla="*/ 0 w 1720046"/>
              <a:gd name="connsiteY6" fmla="*/ 2371972 h 2374624"/>
              <a:gd name="connsiteX7" fmla="*/ 1205 w 1720046"/>
              <a:gd name="connsiteY7" fmla="*/ 2652 h 2374624"/>
              <a:gd name="connsiteX8" fmla="*/ 3616 w 1720046"/>
              <a:gd name="connsiteY8" fmla="*/ 0 h 237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046" h="2374624">
                <a:moveTo>
                  <a:pt x="3616" y="0"/>
                </a:moveTo>
                <a:cubicBezTo>
                  <a:pt x="1717635" y="0"/>
                  <a:pt x="1717635" y="0"/>
                  <a:pt x="1717635" y="0"/>
                </a:cubicBezTo>
                <a:cubicBezTo>
                  <a:pt x="1718841" y="0"/>
                  <a:pt x="1720046" y="1326"/>
                  <a:pt x="1720046" y="2652"/>
                </a:cubicBezTo>
                <a:lnTo>
                  <a:pt x="1718841" y="2371972"/>
                </a:lnTo>
                <a:cubicBezTo>
                  <a:pt x="1718841" y="2373298"/>
                  <a:pt x="1717635" y="2374624"/>
                  <a:pt x="1716430" y="2374624"/>
                </a:cubicBezTo>
                <a:cubicBezTo>
                  <a:pt x="2411" y="2374624"/>
                  <a:pt x="2411" y="2374624"/>
                  <a:pt x="2411" y="2374624"/>
                </a:cubicBezTo>
                <a:cubicBezTo>
                  <a:pt x="1205" y="2374624"/>
                  <a:pt x="0" y="2373298"/>
                  <a:pt x="0" y="2371972"/>
                </a:cubicBezTo>
                <a:cubicBezTo>
                  <a:pt x="1205" y="2652"/>
                  <a:pt x="1205" y="2652"/>
                  <a:pt x="1205" y="2652"/>
                </a:cubicBezTo>
                <a:cubicBezTo>
                  <a:pt x="1205" y="1326"/>
                  <a:pt x="2411" y="0"/>
                  <a:pt x="36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2"/>
          </p:nvPr>
        </p:nvSpPr>
        <p:spPr>
          <a:xfrm>
            <a:off x="8736961" y="4688336"/>
            <a:ext cx="842525" cy="1477198"/>
          </a:xfrm>
          <a:custGeom>
            <a:avLst/>
            <a:gdLst>
              <a:gd name="connsiteX0" fmla="*/ 0 w 842525"/>
              <a:gd name="connsiteY0" fmla="*/ 0 h 1477198"/>
              <a:gd name="connsiteX1" fmla="*/ 842525 w 842525"/>
              <a:gd name="connsiteY1" fmla="*/ 0 h 1477198"/>
              <a:gd name="connsiteX2" fmla="*/ 842525 w 842525"/>
              <a:gd name="connsiteY2" fmla="*/ 1477198 h 1477198"/>
              <a:gd name="connsiteX3" fmla="*/ 0 w 842525"/>
              <a:gd name="connsiteY3" fmla="*/ 1477198 h 147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525" h="1477198">
                <a:moveTo>
                  <a:pt x="0" y="0"/>
                </a:moveTo>
                <a:lnTo>
                  <a:pt x="842525" y="0"/>
                </a:lnTo>
                <a:lnTo>
                  <a:pt x="842525" y="1477198"/>
                </a:lnTo>
                <a:lnTo>
                  <a:pt x="0" y="1477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1999" cy="3022599"/>
          </a:xfrm>
          <a:custGeom>
            <a:avLst/>
            <a:gdLst>
              <a:gd name="connsiteX0" fmla="*/ 0 w 12191999"/>
              <a:gd name="connsiteY0" fmla="*/ 0 h 3022599"/>
              <a:gd name="connsiteX1" fmla="*/ 12191999 w 12191999"/>
              <a:gd name="connsiteY1" fmla="*/ 0 h 3022599"/>
              <a:gd name="connsiteX2" fmla="*/ 12191999 w 12191999"/>
              <a:gd name="connsiteY2" fmla="*/ 3022599 h 3022599"/>
              <a:gd name="connsiteX3" fmla="*/ 0 w 12191999"/>
              <a:gd name="connsiteY3" fmla="*/ 3022599 h 302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022599">
                <a:moveTo>
                  <a:pt x="0" y="0"/>
                </a:moveTo>
                <a:lnTo>
                  <a:pt x="12191999" y="0"/>
                </a:lnTo>
                <a:lnTo>
                  <a:pt x="12191999" y="3022599"/>
                </a:lnTo>
                <a:lnTo>
                  <a:pt x="0" y="3022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A9B5-817B-4CD5-938A-3DFE1D3D0815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2064B-C1AA-4260-B593-1AE301885D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835401"/>
            <a:ext cx="12191999" cy="3022599"/>
          </a:xfrm>
          <a:custGeom>
            <a:avLst/>
            <a:gdLst>
              <a:gd name="connsiteX0" fmla="*/ 0 w 12191999"/>
              <a:gd name="connsiteY0" fmla="*/ 0 h 3022599"/>
              <a:gd name="connsiteX1" fmla="*/ 12191999 w 12191999"/>
              <a:gd name="connsiteY1" fmla="*/ 0 h 3022599"/>
              <a:gd name="connsiteX2" fmla="*/ 12191999 w 12191999"/>
              <a:gd name="connsiteY2" fmla="*/ 3022599 h 3022599"/>
              <a:gd name="connsiteX3" fmla="*/ 0 w 12191999"/>
              <a:gd name="connsiteY3" fmla="*/ 3022599 h 302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022599">
                <a:moveTo>
                  <a:pt x="0" y="0"/>
                </a:moveTo>
                <a:lnTo>
                  <a:pt x="12191999" y="0"/>
                </a:lnTo>
                <a:lnTo>
                  <a:pt x="12191999" y="3022599"/>
                </a:lnTo>
                <a:lnTo>
                  <a:pt x="0" y="3022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85261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874416" y="-1"/>
            <a:ext cx="2564091" cy="6858000"/>
          </a:xfrm>
          <a:custGeom>
            <a:avLst/>
            <a:gdLst>
              <a:gd name="connsiteX0" fmla="*/ 0 w 2564091"/>
              <a:gd name="connsiteY0" fmla="*/ 0 h 6858000"/>
              <a:gd name="connsiteX1" fmla="*/ 2564091 w 2564091"/>
              <a:gd name="connsiteY1" fmla="*/ 0 h 6858000"/>
              <a:gd name="connsiteX2" fmla="*/ 2564091 w 2564091"/>
              <a:gd name="connsiteY2" fmla="*/ 6858000 h 6858000"/>
              <a:gd name="connsiteX3" fmla="*/ 0 w 2564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4091" h="6858000">
                <a:moveTo>
                  <a:pt x="0" y="0"/>
                </a:moveTo>
                <a:lnTo>
                  <a:pt x="2564091" y="0"/>
                </a:lnTo>
                <a:lnTo>
                  <a:pt x="25640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362683" y="-1"/>
            <a:ext cx="2564091" cy="6858000"/>
          </a:xfrm>
          <a:custGeom>
            <a:avLst/>
            <a:gdLst>
              <a:gd name="connsiteX0" fmla="*/ 0 w 2564091"/>
              <a:gd name="connsiteY0" fmla="*/ 0 h 6858000"/>
              <a:gd name="connsiteX1" fmla="*/ 2564091 w 2564091"/>
              <a:gd name="connsiteY1" fmla="*/ 0 h 6858000"/>
              <a:gd name="connsiteX2" fmla="*/ 2564091 w 2564091"/>
              <a:gd name="connsiteY2" fmla="*/ 6858000 h 6858000"/>
              <a:gd name="connsiteX3" fmla="*/ 0 w 2564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4091" h="6858000">
                <a:moveTo>
                  <a:pt x="0" y="0"/>
                </a:moveTo>
                <a:lnTo>
                  <a:pt x="2564091" y="0"/>
                </a:lnTo>
                <a:lnTo>
                  <a:pt x="25640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73EFF02-C915-EF40-A6B2-10AA7CE27455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56D17385-44AA-6B46-9360-168AB6633C5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None/>
        <a:defRPr sz="1400" b="0" i="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rot="2700000">
            <a:off x="1274723" y="3780545"/>
            <a:ext cx="6154908" cy="6154908"/>
          </a:xfrm>
          <a:prstGeom prst="rect">
            <a:avLst/>
          </a:prstGeom>
          <a:noFill/>
          <a:ln w="190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Rectangle 13"/>
          <p:cNvSpPr/>
          <p:nvPr/>
        </p:nvSpPr>
        <p:spPr>
          <a:xfrm rot="2700000">
            <a:off x="-1570730" y="2066787"/>
            <a:ext cx="3141458" cy="3141458"/>
          </a:xfrm>
          <a:prstGeom prst="rect">
            <a:avLst/>
          </a:prstGeom>
          <a:noFill/>
          <a:ln w="190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9705" y="902335"/>
            <a:ext cx="28016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求是潮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mobile</a:t>
            </a:r>
          </a:p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宣讲会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139135" y="4381292"/>
            <a:ext cx="564545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31993" y="5538945"/>
            <a:ext cx="4437289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潮水来去，</a:t>
            </a:r>
          </a:p>
          <a:p>
            <a:pPr algn="ctr"/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四季更替；</a:t>
            </a:r>
          </a:p>
          <a:p>
            <a:pPr algn="ctr"/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惟学无际，</a:t>
            </a:r>
          </a:p>
          <a:p>
            <a:pPr algn="ctr"/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情驻心底。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29808" y="4857420"/>
            <a:ext cx="2783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EC4B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 </a:t>
            </a:r>
            <a:r>
              <a:rPr lang="zh-CN" altLang="en-US" sz="1400" dirty="0">
                <a:solidFill>
                  <a:srgbClr val="2EC4B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抽搐蛋 </a:t>
            </a:r>
            <a:r>
              <a:rPr lang="zh-CN" altLang="en-US" sz="1400" dirty="0">
                <a:solidFill>
                  <a:srgbClr val="2EC4B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蜜腚 </a:t>
            </a:r>
            <a:r>
              <a:rPr lang="zh-CN" altLang="en-US" sz="1400" dirty="0">
                <a:solidFill>
                  <a:srgbClr val="2EC4B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猛鬟 </a:t>
            </a:r>
            <a:r>
              <a:rPr lang="zh-CN" altLang="en-US" sz="1400" dirty="0">
                <a:solidFill>
                  <a:srgbClr val="2EC4B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银剑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blipFill rotWithShape="1">
            <a:blip r:embed="rId2"/>
            <a:stretch>
              <a:fillRect/>
            </a:stretch>
          </a:blipFill>
        </p:spPr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blipFill rotWithShape="1">
            <a:blip r:embed="rId3"/>
            <a:stretch>
              <a:fillRect/>
            </a:stretch>
          </a:blipFill>
        </p:spPr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blipFill rotWithShape="1">
            <a:blip r:embed="rId4"/>
            <a:stretch>
              <a:fillRect/>
            </a:stretch>
          </a:blipFill>
        </p:spPr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blipFill rotWithShape="1">
            <a:blip r:embed="rId5"/>
            <a:stretch>
              <a:fillRect/>
            </a:stretch>
          </a:blipFill>
        </p:spPr>
      </p:sp>
      <p:pic>
        <p:nvPicPr>
          <p:cNvPr id="2335" name="Picture" descr="Picture"/>
          <p:cNvPicPr>
            <a:picLocks noGrp="1" noChangeAspect="1"/>
          </p:cNvPicPr>
          <p:nvPr>
            <p:ph type="pic" sz="quarter" idx="11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41" b="95102" l="2602" r="9479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7815" y="1791335"/>
            <a:ext cx="1941830" cy="17691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-1" y="258881"/>
            <a:ext cx="5721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##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工具</a:t>
            </a:r>
            <a:r>
              <a:rPr lang="en-US" altLang="zh-CN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——</a:t>
            </a:r>
            <a:r>
              <a:rPr lang="zh-CN" altLang="en-US" sz="20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校车</a:t>
            </a:r>
            <a:endParaRPr lang="zh-CN" altLang="en-US" sz="4400" dirty="0">
              <a:solidFill>
                <a:srgbClr val="2EC4B6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5AD9F1-1462-C74F-9808-14DB843B4AA8}"/>
              </a:ext>
            </a:extLst>
          </p:cNvPr>
          <p:cNvSpPr/>
          <p:nvPr/>
        </p:nvSpPr>
        <p:spPr>
          <a:xfrm>
            <a:off x="3543154" y="2936152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10B5CDD-98EB-4642-911D-683D589731A6}"/>
              </a:ext>
            </a:extLst>
          </p:cNvPr>
          <p:cNvSpPr/>
          <p:nvPr/>
        </p:nvSpPr>
        <p:spPr>
          <a:xfrm>
            <a:off x="9294060" y="3062222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24" name="直接连接符 12">
            <a:extLst>
              <a:ext uri="{FF2B5EF4-FFF2-40B4-BE49-F238E27FC236}">
                <a16:creationId xmlns:a16="http://schemas.microsoft.com/office/drawing/2014/main" id="{C93CC456-C18D-C744-9EE7-D944530D85B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513464" y="2196199"/>
            <a:ext cx="2752544" cy="107492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8">
            <a:extLst>
              <a:ext uri="{FF2B5EF4-FFF2-40B4-BE49-F238E27FC236}">
                <a16:creationId xmlns:a16="http://schemas.microsoft.com/office/drawing/2014/main" id="{211FD5EB-8942-D74D-AB93-4A56B13EA51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246360" y="3985924"/>
            <a:ext cx="2815534" cy="7645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8FB8F8-9DAD-244F-BDDE-27AA2F47B620}"/>
              </a:ext>
            </a:extLst>
          </p:cNvPr>
          <p:cNvGrpSpPr/>
          <p:nvPr/>
        </p:nvGrpSpPr>
        <p:grpSpPr>
          <a:xfrm>
            <a:off x="5959383" y="972541"/>
            <a:ext cx="2248828" cy="2220619"/>
            <a:chOff x="5987591" y="1647788"/>
            <a:chExt cx="2220619" cy="222061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56E8DD5-190A-EC46-896E-3FB2B6ED8C4F}"/>
                </a:ext>
              </a:extLst>
            </p:cNvPr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8BB7E9-8923-A848-8111-7FD8B0B65D81}"/>
                  </a:ext>
                </a:extLst>
              </p:cNvPr>
              <p:cNvSpPr/>
              <p:nvPr/>
            </p:nvSpPr>
            <p:spPr>
              <a:xfrm>
                <a:off x="6179480" y="2045362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57D4F0-90D9-814F-977C-2F7BE1343822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69F34D3-4D62-0D4A-9981-DB507EB8F211}"/>
                </a:ext>
              </a:extLst>
            </p:cNvPr>
            <p:cNvSpPr txBox="1"/>
            <p:nvPr/>
          </p:nvSpPr>
          <p:spPr>
            <a:xfrm>
              <a:off x="6290370" y="2471336"/>
              <a:ext cx="158516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来往校车班次及通车时间</a:t>
              </a:r>
            </a:p>
            <a:p>
              <a:pPr algn="ctr"/>
              <a:endParaRPr lang="zh-CN" altLang="en-US" sz="1400" dirty="0">
                <a:solidFill>
                  <a:srgbClr val="63C4CD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52D7A18-1B21-5E46-9790-9BB8A2CBBDA3}"/>
              </a:ext>
            </a:extLst>
          </p:cNvPr>
          <p:cNvGrpSpPr/>
          <p:nvPr/>
        </p:nvGrpSpPr>
        <p:grpSpPr>
          <a:xfrm>
            <a:off x="4113726" y="4259936"/>
            <a:ext cx="2322286" cy="2322286"/>
            <a:chOff x="5370287" y="4079360"/>
            <a:chExt cx="2322286" cy="232228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D8EF8D7-29CF-754D-8A2F-4C07465C0E3A}"/>
                </a:ext>
              </a:extLst>
            </p:cNvPr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7C1F454-1B83-A64B-BD50-649366AE5A9D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68941C8-56AB-744D-842E-00DBF95EF880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59E8705-001A-8945-ABE4-ED56FE0D8D3B}"/>
                </a:ext>
              </a:extLst>
            </p:cNvPr>
            <p:cNvSpPr txBox="1"/>
            <p:nvPr/>
          </p:nvSpPr>
          <p:spPr>
            <a:xfrm>
              <a:off x="5601588" y="4825004"/>
              <a:ext cx="17576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一键添加至当日行程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避免错过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pic>
        <p:nvPicPr>
          <p:cNvPr id="19" name="Picture" descr="Picture">
            <a:extLst>
              <a:ext uri="{FF2B5EF4-FFF2-40B4-BE49-F238E27FC236}">
                <a16:creationId xmlns:a16="http://schemas.microsoft.com/office/drawing/2014/main" id="{2C50F56A-8D1F-D345-AD14-E8EEA3BFF0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</a:blip>
          <a:srcRect b="5264"/>
          <a:stretch/>
        </p:blipFill>
        <p:spPr>
          <a:xfrm>
            <a:off x="9061894" y="2853652"/>
            <a:ext cx="2926349" cy="2264544"/>
          </a:xfrm>
          <a:prstGeom prst="rect">
            <a:avLst/>
          </a:prstGeom>
          <a:effectLst>
            <a:outerShdw blurRad="127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" name="Picture">
            <a:extLst>
              <a:ext uri="{FF2B5EF4-FFF2-40B4-BE49-F238E27FC236}">
                <a16:creationId xmlns:a16="http://schemas.microsoft.com/office/drawing/2014/main" id="{B2C5D4A4-7245-634E-BF73-E2F164EC5C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" b="12316"/>
          <a:stretch/>
        </p:blipFill>
        <p:spPr>
          <a:xfrm>
            <a:off x="831977" y="1584988"/>
            <a:ext cx="2991987" cy="4080116"/>
          </a:xfrm>
          <a:prstGeom prst="rect">
            <a:avLst/>
          </a:prstGeom>
          <a:effectLst>
            <a:outerShdw blurRad="1270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50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4C84F9-EBD5-8B4B-9161-39952FECF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9" y="1238170"/>
            <a:ext cx="2926350" cy="520239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" y="258881"/>
            <a:ext cx="5721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##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工具</a:t>
            </a:r>
            <a:r>
              <a:rPr lang="en-US" altLang="zh-CN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——</a:t>
            </a:r>
            <a:r>
              <a:rPr lang="zh-CN" altLang="en-US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集成化所有工具，简练你的生活</a:t>
            </a:r>
            <a:endParaRPr lang="zh-CN" altLang="en-US" sz="4400" dirty="0">
              <a:solidFill>
                <a:srgbClr val="2EC4B6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5AD9F1-1462-C74F-9808-14DB843B4AA8}"/>
              </a:ext>
            </a:extLst>
          </p:cNvPr>
          <p:cNvSpPr/>
          <p:nvPr/>
        </p:nvSpPr>
        <p:spPr>
          <a:xfrm>
            <a:off x="3543154" y="2936152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10B5CDD-98EB-4642-911D-683D589731A6}"/>
              </a:ext>
            </a:extLst>
          </p:cNvPr>
          <p:cNvSpPr/>
          <p:nvPr/>
        </p:nvSpPr>
        <p:spPr>
          <a:xfrm>
            <a:off x="9294060" y="3062222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24" name="直接连接符 12">
            <a:extLst>
              <a:ext uri="{FF2B5EF4-FFF2-40B4-BE49-F238E27FC236}">
                <a16:creationId xmlns:a16="http://schemas.microsoft.com/office/drawing/2014/main" id="{C93CC456-C18D-C744-9EE7-D944530D85B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543154" y="2076503"/>
            <a:ext cx="2752544" cy="9136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8">
            <a:extLst>
              <a:ext uri="{FF2B5EF4-FFF2-40B4-BE49-F238E27FC236}">
                <a16:creationId xmlns:a16="http://schemas.microsoft.com/office/drawing/2014/main" id="{211FD5EB-8942-D74D-AB93-4A56B13EA51C}"/>
              </a:ext>
            </a:extLst>
          </p:cNvPr>
          <p:cNvCxnSpPr>
            <a:cxnSpLocks/>
          </p:cNvCxnSpPr>
          <p:nvPr/>
        </p:nvCxnSpPr>
        <p:spPr>
          <a:xfrm flipH="1">
            <a:off x="6246359" y="2499618"/>
            <a:ext cx="5396334" cy="22508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8FB8F8-9DAD-244F-BDDE-27AA2F47B620}"/>
              </a:ext>
            </a:extLst>
          </p:cNvPr>
          <p:cNvGrpSpPr/>
          <p:nvPr/>
        </p:nvGrpSpPr>
        <p:grpSpPr>
          <a:xfrm>
            <a:off x="5959383" y="972541"/>
            <a:ext cx="2248828" cy="2220619"/>
            <a:chOff x="5987591" y="1647788"/>
            <a:chExt cx="2220619" cy="222061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56E8DD5-190A-EC46-896E-3FB2B6ED8C4F}"/>
                </a:ext>
              </a:extLst>
            </p:cNvPr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8BB7E9-8923-A848-8111-7FD8B0B65D81}"/>
                  </a:ext>
                </a:extLst>
              </p:cNvPr>
              <p:cNvSpPr/>
              <p:nvPr/>
            </p:nvSpPr>
            <p:spPr>
              <a:xfrm>
                <a:off x="6179480" y="2045362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57D4F0-90D9-814F-977C-2F7BE1343822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69F34D3-4D62-0D4A-9981-DB507EB8F211}"/>
                </a:ext>
              </a:extLst>
            </p:cNvPr>
            <p:cNvSpPr txBox="1"/>
            <p:nvPr/>
          </p:nvSpPr>
          <p:spPr>
            <a:xfrm>
              <a:off x="6319687" y="2190378"/>
              <a:ext cx="1585162" cy="1122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各类</a:t>
              </a:r>
              <a:r>
                <a:rPr lang="zh-CN" altLang="en-US" dirty="0">
                  <a:solidFill>
                    <a:srgbClr val="2EC4B6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实用工具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，你想得到的我们都有</a:t>
              </a:r>
              <a:endParaRPr lang="en-US" altLang="zh-CN" sz="14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52D7A18-1B21-5E46-9790-9BB8A2CBBDA3}"/>
              </a:ext>
            </a:extLst>
          </p:cNvPr>
          <p:cNvGrpSpPr/>
          <p:nvPr/>
        </p:nvGrpSpPr>
        <p:grpSpPr>
          <a:xfrm>
            <a:off x="4113726" y="4259936"/>
            <a:ext cx="2322286" cy="2322286"/>
            <a:chOff x="5370287" y="4079360"/>
            <a:chExt cx="2322286" cy="232228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D8EF8D7-29CF-754D-8A2F-4C07465C0E3A}"/>
                </a:ext>
              </a:extLst>
            </p:cNvPr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7C1F454-1B83-A64B-BD50-649366AE5A9D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68941C8-56AB-744D-842E-00DBF95EF880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59E8705-001A-8945-ABE4-ED56FE0D8D3B}"/>
                </a:ext>
              </a:extLst>
            </p:cNvPr>
            <p:cNvSpPr txBox="1"/>
            <p:nvPr/>
          </p:nvSpPr>
          <p:spPr>
            <a:xfrm>
              <a:off x="5611097" y="4569899"/>
              <a:ext cx="1757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教务网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浙大邮箱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网络中心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2EC4B6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一键登录 </a:t>
              </a: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便捷管理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校园生活</a:t>
              </a: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6BB0A26F-6E91-4746-8FFE-A9AF4B632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636" y="1231850"/>
            <a:ext cx="2926349" cy="5202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5504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">
            <a:extLst>
              <a:ext uri="{FF2B5EF4-FFF2-40B4-BE49-F238E27FC236}">
                <a16:creationId xmlns:a16="http://schemas.microsoft.com/office/drawing/2014/main" id="{6A1004D8-82A5-4C47-935F-E000EA3E4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"/>
          <a:stretch/>
        </p:blipFill>
        <p:spPr>
          <a:xfrm>
            <a:off x="842390" y="1231850"/>
            <a:ext cx="3001276" cy="5202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" y="258881"/>
            <a:ext cx="7335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##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工具</a:t>
            </a:r>
            <a:r>
              <a:rPr lang="en-US" altLang="zh-CN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——box</a:t>
            </a:r>
            <a:r>
              <a:rPr lang="zh-CN" altLang="en-US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云优盘 快捷的文件共享备份工具</a:t>
            </a:r>
            <a:endParaRPr lang="zh-CN" altLang="en-US" sz="4400" dirty="0">
              <a:solidFill>
                <a:srgbClr val="2EC4B6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5AD9F1-1462-C74F-9808-14DB843B4AA8}"/>
              </a:ext>
            </a:extLst>
          </p:cNvPr>
          <p:cNvSpPr/>
          <p:nvPr/>
        </p:nvSpPr>
        <p:spPr>
          <a:xfrm>
            <a:off x="3543154" y="2936152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10B5CDD-98EB-4642-911D-683D589731A6}"/>
              </a:ext>
            </a:extLst>
          </p:cNvPr>
          <p:cNvSpPr/>
          <p:nvPr/>
        </p:nvSpPr>
        <p:spPr>
          <a:xfrm>
            <a:off x="3627666" y="5334972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24" name="直接连接符 12">
            <a:extLst>
              <a:ext uri="{FF2B5EF4-FFF2-40B4-BE49-F238E27FC236}">
                <a16:creationId xmlns:a16="http://schemas.microsoft.com/office/drawing/2014/main" id="{C93CC456-C18D-C744-9EE7-D944530D85B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493815" y="2158430"/>
            <a:ext cx="2752544" cy="8748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8">
            <a:extLst>
              <a:ext uri="{FF2B5EF4-FFF2-40B4-BE49-F238E27FC236}">
                <a16:creationId xmlns:a16="http://schemas.microsoft.com/office/drawing/2014/main" id="{211FD5EB-8942-D74D-AB93-4A56B13EA51C}"/>
              </a:ext>
            </a:extLst>
          </p:cNvPr>
          <p:cNvCxnSpPr>
            <a:cxnSpLocks/>
            <a:stCxn id="23" idx="6"/>
            <a:endCxn id="36" idx="2"/>
          </p:cNvCxnSpPr>
          <p:nvPr/>
        </p:nvCxnSpPr>
        <p:spPr>
          <a:xfrm flipV="1">
            <a:off x="3843666" y="4205295"/>
            <a:ext cx="4602300" cy="12376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8FB8F8-9DAD-244F-BDDE-27AA2F47B620}"/>
              </a:ext>
            </a:extLst>
          </p:cNvPr>
          <p:cNvGrpSpPr/>
          <p:nvPr/>
        </p:nvGrpSpPr>
        <p:grpSpPr>
          <a:xfrm>
            <a:off x="5959383" y="972541"/>
            <a:ext cx="2248828" cy="2220619"/>
            <a:chOff x="5987591" y="1647788"/>
            <a:chExt cx="2220619" cy="222061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56E8DD5-190A-EC46-896E-3FB2B6ED8C4F}"/>
                </a:ext>
              </a:extLst>
            </p:cNvPr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8BB7E9-8923-A848-8111-7FD8B0B65D81}"/>
                  </a:ext>
                </a:extLst>
              </p:cNvPr>
              <p:cNvSpPr/>
              <p:nvPr/>
            </p:nvSpPr>
            <p:spPr>
              <a:xfrm>
                <a:off x="6179480" y="2045362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57D4F0-90D9-814F-977C-2F7BE1343822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69F34D3-4D62-0D4A-9981-DB507EB8F211}"/>
                </a:ext>
              </a:extLst>
            </p:cNvPr>
            <p:cNvSpPr txBox="1"/>
            <p:nvPr/>
          </p:nvSpPr>
          <p:spPr>
            <a:xfrm>
              <a:off x="6270967" y="2233512"/>
              <a:ext cx="15851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拍照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相册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en-US" altLang="zh-CN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Icloud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上传文件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52D7A18-1B21-5E46-9790-9BB8A2CBBDA3}"/>
              </a:ext>
            </a:extLst>
          </p:cNvPr>
          <p:cNvGrpSpPr/>
          <p:nvPr/>
        </p:nvGrpSpPr>
        <p:grpSpPr>
          <a:xfrm>
            <a:off x="8445966" y="3044152"/>
            <a:ext cx="2322286" cy="2322286"/>
            <a:chOff x="9464772" y="4047033"/>
            <a:chExt cx="2322286" cy="232228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D8EF8D7-29CF-754D-8A2F-4C07465C0E3A}"/>
                </a:ext>
              </a:extLst>
            </p:cNvPr>
            <p:cNvGrpSpPr/>
            <p:nvPr/>
          </p:nvGrpSpPr>
          <p:grpSpPr>
            <a:xfrm>
              <a:off x="9464772" y="4047033"/>
              <a:ext cx="2322286" cy="2322286"/>
              <a:chOff x="9263016" y="1768086"/>
              <a:chExt cx="1885360" cy="1885360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7C1F454-1B83-A64B-BD50-649366AE5A9D}"/>
                  </a:ext>
                </a:extLst>
              </p:cNvPr>
              <p:cNvSpPr/>
              <p:nvPr/>
            </p:nvSpPr>
            <p:spPr>
              <a:xfrm>
                <a:off x="9491411" y="2003773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68941C8-56AB-744D-842E-00DBF95EF880}"/>
                  </a:ext>
                </a:extLst>
              </p:cNvPr>
              <p:cNvSpPr/>
              <p:nvPr/>
            </p:nvSpPr>
            <p:spPr>
              <a:xfrm>
                <a:off x="9263016" y="1768086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59E8705-001A-8945-ABE4-ED56FE0D8D3B}"/>
                </a:ext>
              </a:extLst>
            </p:cNvPr>
            <p:cNvSpPr txBox="1"/>
            <p:nvPr/>
          </p:nvSpPr>
          <p:spPr>
            <a:xfrm>
              <a:off x="9746097" y="4719018"/>
              <a:ext cx="175760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提取码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扫一扫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下载文件</a:t>
              </a:r>
            </a:p>
            <a:p>
              <a:pPr algn="ctr"/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42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" descr="Picture">
            <a:extLst>
              <a:ext uri="{FF2B5EF4-FFF2-40B4-BE49-F238E27FC236}">
                <a16:creationId xmlns:a16="http://schemas.microsoft.com/office/drawing/2014/main" id="{8A5F7BC6-BF3F-F945-97D8-9800F49F6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899428" y="2890730"/>
            <a:ext cx="2012367" cy="3443545"/>
          </a:xfrm>
          <a:prstGeom prst="rect">
            <a:avLst/>
          </a:prstGeom>
          <a:effectLst>
            <a:outerShdw blurRad="127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2" name="Picture" descr="Picture">
            <a:extLst>
              <a:ext uri="{FF2B5EF4-FFF2-40B4-BE49-F238E27FC236}">
                <a16:creationId xmlns:a16="http://schemas.microsoft.com/office/drawing/2014/main" id="{A28BBC2D-C163-BA4F-BAB0-9F43F6F021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149713" y="905862"/>
            <a:ext cx="2194709" cy="3690465"/>
          </a:xfrm>
          <a:prstGeom prst="rect">
            <a:avLst/>
          </a:prstGeom>
          <a:effectLst>
            <a:outerShdw blurRad="127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0134F4EC-AC85-4D4D-98B1-A9DD0348FC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"/>
          <a:stretch/>
        </p:blipFill>
        <p:spPr>
          <a:xfrm>
            <a:off x="171820" y="1335793"/>
            <a:ext cx="2362932" cy="4062996"/>
          </a:xfrm>
          <a:prstGeom prst="rect">
            <a:avLst/>
          </a:prstGeom>
          <a:effectLst>
            <a:outerShdw blurRad="127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" y="258881"/>
            <a:ext cx="5721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##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工具</a:t>
            </a:r>
            <a:r>
              <a:rPr lang="en-US" altLang="zh-CN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——</a:t>
            </a:r>
            <a:r>
              <a:rPr lang="zh-CN" altLang="en-US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校网链接与实用查询</a:t>
            </a:r>
            <a:endParaRPr lang="zh-CN" altLang="en-US" sz="4400" dirty="0">
              <a:solidFill>
                <a:srgbClr val="2EC4B6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5AD9F1-1462-C74F-9808-14DB843B4AA8}"/>
              </a:ext>
            </a:extLst>
          </p:cNvPr>
          <p:cNvSpPr/>
          <p:nvPr/>
        </p:nvSpPr>
        <p:spPr>
          <a:xfrm>
            <a:off x="4934632" y="2518711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10B5CDD-98EB-4642-911D-683D589731A6}"/>
              </a:ext>
            </a:extLst>
          </p:cNvPr>
          <p:cNvSpPr/>
          <p:nvPr/>
        </p:nvSpPr>
        <p:spPr>
          <a:xfrm>
            <a:off x="9294060" y="3062222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24" name="直接连接符 12">
            <a:extLst>
              <a:ext uri="{FF2B5EF4-FFF2-40B4-BE49-F238E27FC236}">
                <a16:creationId xmlns:a16="http://schemas.microsoft.com/office/drawing/2014/main" id="{C93CC456-C18D-C744-9EE7-D944530D85B1}"/>
              </a:ext>
            </a:extLst>
          </p:cNvPr>
          <p:cNvCxnSpPr>
            <a:cxnSpLocks/>
          </p:cNvCxnSpPr>
          <p:nvPr/>
        </p:nvCxnSpPr>
        <p:spPr>
          <a:xfrm flipV="1">
            <a:off x="5096668" y="1596037"/>
            <a:ext cx="2752544" cy="9136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8FB8F8-9DAD-244F-BDDE-27AA2F47B620}"/>
              </a:ext>
            </a:extLst>
          </p:cNvPr>
          <p:cNvGrpSpPr/>
          <p:nvPr/>
        </p:nvGrpSpPr>
        <p:grpSpPr>
          <a:xfrm>
            <a:off x="7820111" y="292889"/>
            <a:ext cx="3822581" cy="3690465"/>
            <a:chOff x="5987591" y="1647788"/>
            <a:chExt cx="2220619" cy="222061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56E8DD5-190A-EC46-896E-3FB2B6ED8C4F}"/>
                </a:ext>
              </a:extLst>
            </p:cNvPr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8BB7E9-8923-A848-8111-7FD8B0B65D81}"/>
                  </a:ext>
                </a:extLst>
              </p:cNvPr>
              <p:cNvSpPr/>
              <p:nvPr/>
            </p:nvSpPr>
            <p:spPr>
              <a:xfrm>
                <a:off x="6179480" y="2045362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57D4F0-90D9-814F-977C-2F7BE1343822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69F34D3-4D62-0D4A-9981-DB507EB8F211}"/>
                </a:ext>
              </a:extLst>
            </p:cNvPr>
            <p:cNvSpPr txBox="1"/>
            <p:nvPr/>
          </p:nvSpPr>
          <p:spPr>
            <a:xfrm>
              <a:off x="6319687" y="2190378"/>
              <a:ext cx="1633881" cy="1222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懒人必备</a:t>
              </a: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路痴福音</a:t>
              </a: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整合校内网站链接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校历 体锻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教室占用情况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校园地图等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一键查询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52D7A18-1B21-5E46-9790-9BB8A2CBBDA3}"/>
              </a:ext>
            </a:extLst>
          </p:cNvPr>
          <p:cNvGrpSpPr/>
          <p:nvPr/>
        </p:nvGrpSpPr>
        <p:grpSpPr>
          <a:xfrm>
            <a:off x="5545570" y="3518103"/>
            <a:ext cx="3399647" cy="3672258"/>
            <a:chOff x="5370287" y="4079361"/>
            <a:chExt cx="2322286" cy="2476528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D8EF8D7-29CF-754D-8A2F-4C07465C0E3A}"/>
                </a:ext>
              </a:extLst>
            </p:cNvPr>
            <p:cNvGrpSpPr/>
            <p:nvPr/>
          </p:nvGrpSpPr>
          <p:grpSpPr>
            <a:xfrm>
              <a:off x="5370287" y="4079361"/>
              <a:ext cx="2322286" cy="2322286"/>
              <a:chOff x="5938887" y="1794332"/>
              <a:chExt cx="1885360" cy="1885360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7C1F454-1B83-A64B-BD50-649366AE5A9D}"/>
                  </a:ext>
                </a:extLst>
              </p:cNvPr>
              <p:cNvSpPr/>
              <p:nvPr/>
            </p:nvSpPr>
            <p:spPr>
              <a:xfrm>
                <a:off x="6132737" y="2022727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68941C8-56AB-744D-842E-00DBF95EF880}"/>
                  </a:ext>
                </a:extLst>
              </p:cNvPr>
              <p:cNvSpPr/>
              <p:nvPr/>
            </p:nvSpPr>
            <p:spPr>
              <a:xfrm>
                <a:off x="5938887" y="1794332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59E8705-001A-8945-ABE4-ED56FE0D8D3B}"/>
                </a:ext>
              </a:extLst>
            </p:cNvPr>
            <p:cNvSpPr txBox="1"/>
            <p:nvPr/>
          </p:nvSpPr>
          <p:spPr>
            <a:xfrm>
              <a:off x="5641652" y="4801563"/>
              <a:ext cx="17576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各类院系网站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图书馆借书、预约系统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体测预约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第二课堂分数申请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908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7C37E27-57FB-6F40-8AA4-07EE89EF5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5" y="1337736"/>
            <a:ext cx="2862629" cy="50891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" y="258881"/>
            <a:ext cx="5721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##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设置</a:t>
            </a:r>
            <a:r>
              <a:rPr lang="en-US" altLang="zh-CN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——</a:t>
            </a:r>
            <a:r>
              <a:rPr lang="zh-CN" altLang="en-US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你的个人好助手</a:t>
            </a:r>
            <a:endParaRPr lang="zh-CN" altLang="en-US" sz="4400" dirty="0">
              <a:solidFill>
                <a:srgbClr val="2EC4B6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5AD9F1-1462-C74F-9808-14DB843B4AA8}"/>
              </a:ext>
            </a:extLst>
          </p:cNvPr>
          <p:cNvSpPr/>
          <p:nvPr/>
        </p:nvSpPr>
        <p:spPr>
          <a:xfrm flipV="1">
            <a:off x="3258411" y="2924882"/>
            <a:ext cx="74689" cy="935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10B5CDD-98EB-4642-911D-683D589731A6}"/>
              </a:ext>
            </a:extLst>
          </p:cNvPr>
          <p:cNvSpPr/>
          <p:nvPr/>
        </p:nvSpPr>
        <p:spPr>
          <a:xfrm>
            <a:off x="3079755" y="5818285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24" name="直接连接符 12">
            <a:extLst>
              <a:ext uri="{FF2B5EF4-FFF2-40B4-BE49-F238E27FC236}">
                <a16:creationId xmlns:a16="http://schemas.microsoft.com/office/drawing/2014/main" id="{C93CC456-C18D-C744-9EE7-D944530D85B1}"/>
              </a:ext>
            </a:extLst>
          </p:cNvPr>
          <p:cNvCxnSpPr>
            <a:cxnSpLocks/>
            <a:stCxn id="21" idx="2"/>
          </p:cNvCxnSpPr>
          <p:nvPr/>
        </p:nvCxnSpPr>
        <p:spPr>
          <a:xfrm flipV="1">
            <a:off x="3258411" y="2138551"/>
            <a:ext cx="3070598" cy="8331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8">
            <a:extLst>
              <a:ext uri="{FF2B5EF4-FFF2-40B4-BE49-F238E27FC236}">
                <a16:creationId xmlns:a16="http://schemas.microsoft.com/office/drawing/2014/main" id="{211FD5EB-8942-D74D-AB93-4A56B13EA51C}"/>
              </a:ext>
            </a:extLst>
          </p:cNvPr>
          <p:cNvCxnSpPr>
            <a:stCxn id="23" idx="6"/>
            <a:endCxn id="36" idx="2"/>
          </p:cNvCxnSpPr>
          <p:nvPr/>
        </p:nvCxnSpPr>
        <p:spPr>
          <a:xfrm flipV="1">
            <a:off x="3295755" y="4590143"/>
            <a:ext cx="3980868" cy="13361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8FB8F8-9DAD-244F-BDDE-27AA2F47B620}"/>
              </a:ext>
            </a:extLst>
          </p:cNvPr>
          <p:cNvGrpSpPr/>
          <p:nvPr/>
        </p:nvGrpSpPr>
        <p:grpSpPr>
          <a:xfrm>
            <a:off x="5959383" y="972541"/>
            <a:ext cx="2248828" cy="2220619"/>
            <a:chOff x="5987591" y="1647788"/>
            <a:chExt cx="2220619" cy="222061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56E8DD5-190A-EC46-896E-3FB2B6ED8C4F}"/>
                </a:ext>
              </a:extLst>
            </p:cNvPr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8BB7E9-8923-A848-8111-7FD8B0B65D81}"/>
                  </a:ext>
                </a:extLst>
              </p:cNvPr>
              <p:cNvSpPr/>
              <p:nvPr/>
            </p:nvSpPr>
            <p:spPr>
              <a:xfrm>
                <a:off x="6179480" y="2045362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57D4F0-90D9-814F-977C-2F7BE1343822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69F34D3-4D62-0D4A-9981-DB507EB8F211}"/>
                </a:ext>
              </a:extLst>
            </p:cNvPr>
            <p:cNvSpPr txBox="1"/>
            <p:nvPr/>
          </p:nvSpPr>
          <p:spPr>
            <a:xfrm>
              <a:off x="6495727" y="2263302"/>
              <a:ext cx="1585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学员账号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/ZJUWLAN</a:t>
              </a: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一键连接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52D7A18-1B21-5E46-9790-9BB8A2CBBDA3}"/>
              </a:ext>
            </a:extLst>
          </p:cNvPr>
          <p:cNvGrpSpPr/>
          <p:nvPr/>
        </p:nvGrpSpPr>
        <p:grpSpPr>
          <a:xfrm>
            <a:off x="7276623" y="3429000"/>
            <a:ext cx="2322286" cy="2322286"/>
            <a:chOff x="5370287" y="4079360"/>
            <a:chExt cx="2322286" cy="232228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D8EF8D7-29CF-754D-8A2F-4C07465C0E3A}"/>
                </a:ext>
              </a:extLst>
            </p:cNvPr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7C1F454-1B83-A64B-BD50-649366AE5A9D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68941C8-56AB-744D-842E-00DBF95EF880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59E8705-001A-8945-ABE4-ED56FE0D8D3B}"/>
                </a:ext>
              </a:extLst>
            </p:cNvPr>
            <p:cNvSpPr txBox="1"/>
            <p:nvPr/>
          </p:nvSpPr>
          <p:spPr>
            <a:xfrm>
              <a:off x="5684580" y="4692754"/>
              <a:ext cx="1757601" cy="1533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即时刷新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实时跟进最新消息</a:t>
              </a:r>
              <a:b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</a:b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996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51F114-9C6B-A048-91B7-AE4BC876354C}"/>
              </a:ext>
            </a:extLst>
          </p:cNvPr>
          <p:cNvSpPr txBox="1"/>
          <p:nvPr/>
        </p:nvSpPr>
        <p:spPr>
          <a:xfrm>
            <a:off x="4214192" y="2623929"/>
            <a:ext cx="5267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b="1" dirty="0">
                <a:latin typeface="Bradley Hand" pitchFamily="2" charset="0"/>
              </a:rPr>
              <a:t>Thanks</a:t>
            </a:r>
            <a:r>
              <a:rPr kumimoji="1" lang="zh-CN" altLang="en-US" sz="6600" b="1" dirty="0">
                <a:latin typeface="Bradley Hand" pitchFamily="2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71329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700000">
            <a:off x="4248348" y="-1847653"/>
            <a:ext cx="3695307" cy="3695307"/>
          </a:xfrm>
          <a:prstGeom prst="rect">
            <a:avLst/>
          </a:prstGeom>
          <a:noFill/>
          <a:ln w="101600"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41061" y="331440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813728" y="1230487"/>
            <a:ext cx="564545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04875" y="1551305"/>
            <a:ext cx="231140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ios</a:t>
            </a:r>
          </a:p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mibile</a:t>
            </a:r>
          </a:p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手机站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480" y="5065395"/>
            <a:ext cx="429387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2EC4B6"/>
                </a:solidFill>
                <a:latin typeface="微软雅黑" charset="0"/>
                <a:ea typeface="微软雅黑" charset="0"/>
                <a:cs typeface="微软雅黑" charset="0"/>
              </a:rPr>
              <a:t>生活</a:t>
            </a:r>
            <a:r>
              <a:rPr lang="en-US" altLang="zh-CN" sz="4000" dirty="0">
                <a:solidFill>
                  <a:srgbClr val="2EC4B6"/>
                </a:solidFill>
                <a:latin typeface="微软雅黑" charset="0"/>
                <a:ea typeface="微软雅黑" charset="0"/>
                <a:cs typeface="微软雅黑" charset="0"/>
              </a:rPr>
              <a:t>·</a:t>
            </a:r>
            <a:r>
              <a:rPr lang="zh-CN" altLang="en-US" sz="4000" dirty="0">
                <a:solidFill>
                  <a:srgbClr val="2EC4B6"/>
                </a:solidFill>
                <a:latin typeface="微软雅黑" charset="0"/>
                <a:ea typeface="微软雅黑" charset="0"/>
                <a:cs typeface="微软雅黑" charset="0"/>
              </a:rPr>
              <a:t>娱乐</a:t>
            </a:r>
            <a:r>
              <a:rPr lang="en-US" altLang="zh-CN" sz="4000" dirty="0">
                <a:solidFill>
                  <a:srgbClr val="2EC4B6"/>
                </a:solidFill>
                <a:latin typeface="微软雅黑" charset="0"/>
                <a:ea typeface="微软雅黑" charset="0"/>
                <a:cs typeface="微软雅黑" charset="0"/>
              </a:rPr>
              <a:t>·</a:t>
            </a:r>
            <a:r>
              <a:rPr lang="zh-CN" altLang="en-US" sz="4000" dirty="0">
                <a:solidFill>
                  <a:srgbClr val="2EC4B6"/>
                </a:solidFill>
                <a:latin typeface="微软雅黑" charset="0"/>
                <a:ea typeface="微软雅黑" charset="0"/>
                <a:cs typeface="微软雅黑" charset="0"/>
              </a:rPr>
              <a:t>学习一站式服务</a:t>
            </a:r>
          </a:p>
        </p:txBody>
      </p:sp>
      <p:sp>
        <p:nvSpPr>
          <p:cNvPr id="21" name="Cross 20"/>
          <p:cNvSpPr/>
          <p:nvPr/>
        </p:nvSpPr>
        <p:spPr>
          <a:xfrm>
            <a:off x="11190099" y="425643"/>
            <a:ext cx="622168" cy="622168"/>
          </a:xfrm>
          <a:prstGeom prst="plus">
            <a:avLst>
              <a:gd name="adj" fmla="val 36980"/>
            </a:avLst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89597" y="1608635"/>
            <a:ext cx="3270921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微软雅黑" panose="020B0503020204020204" charset="-122"/>
              </a:rPr>
              <a:t>你是否还在为记不住课程的时间而担忧？</a:t>
            </a: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微软雅黑" panose="020B0503020204020204" charset="-122"/>
              </a:rPr>
              <a:t>你是否为冗杂的教务网信息而头痛？</a:t>
            </a: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微软雅黑" panose="020B0503020204020204" charset="-122"/>
              </a:rPr>
              <a:t>你是否还在为借不到教室而奔波？</a:t>
            </a:r>
          </a:p>
          <a:p>
            <a:r>
              <a:rPr lang="en-US" altLang="zh-CN" b="1" dirty="0">
                <a:solidFill>
                  <a:srgbClr val="9EF6F8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ios</a:t>
            </a:r>
            <a:r>
              <a:rPr lang="zh-CN" altLang="en-US" b="1" dirty="0">
                <a:solidFill>
                  <a:srgbClr val="9EF6F8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手机站</a:t>
            </a:r>
            <a:r>
              <a:rPr lang="en-US" altLang="zh-CN" b="1" dirty="0">
                <a:solidFill>
                  <a:srgbClr val="9EF6F8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V3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，删去所有查询的繁琐，让校园动态尽在你手中</a:t>
            </a:r>
          </a:p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无论是</a:t>
            </a:r>
            <a:r>
              <a:rPr lang="zh-CN" altLang="en-US" sz="2400" b="1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  <a:cs typeface="微软雅黑" panose="020B0503020204020204" charset="-122"/>
              </a:rPr>
              <a:t>上课考试、作业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，还是</a:t>
            </a:r>
            <a:r>
              <a:rPr lang="zh-CN" altLang="en-US" sz="2400" b="1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  <a:cs typeface="微软雅黑" panose="020B0503020204020204" charset="-122"/>
              </a:rPr>
              <a:t>校车、活动室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，你想要的，这里都有！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rot="18900000" flipH="1">
            <a:off x="4776957" y="5818873"/>
            <a:ext cx="3488462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262854" y="-146318"/>
            <a:ext cx="5211228" cy="5211229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6" descr="微信图片_20201020131337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179"/>
          <a:stretch>
            <a:fillRect/>
          </a:stretch>
        </p:blipFill>
        <p:spPr>
          <a:xfrm>
            <a:off x="4576445" y="1687830"/>
            <a:ext cx="3039745" cy="3363595"/>
          </a:xfrm>
          <a:prstGeom prst="hexagon">
            <a:avLst/>
          </a:prstGeom>
          <a:blipFill rotWithShape="1">
            <a:blip r:embed="rId3"/>
            <a:stretch>
              <a:fillRect r="-50000"/>
            </a:stretch>
          </a:blipFill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700000">
            <a:off x="4248348" y="-1847653"/>
            <a:ext cx="3695307" cy="3695307"/>
          </a:xfrm>
          <a:prstGeom prst="rect">
            <a:avLst/>
          </a:prstGeom>
          <a:noFill/>
          <a:ln w="101600"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41061" y="331440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813728" y="1230487"/>
            <a:ext cx="564545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6806" y="331440"/>
            <a:ext cx="231140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ios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  <a:p>
            <a:r>
              <a:rPr lang="en-US" altLang="zh-CN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mibile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手机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站</a:t>
            </a:r>
          </a:p>
        </p:txBody>
      </p:sp>
      <p:sp>
        <p:nvSpPr>
          <p:cNvPr id="21" name="Cross 20"/>
          <p:cNvSpPr/>
          <p:nvPr/>
        </p:nvSpPr>
        <p:spPr>
          <a:xfrm>
            <a:off x="11190099" y="425643"/>
            <a:ext cx="622168" cy="622168"/>
          </a:xfrm>
          <a:prstGeom prst="plus">
            <a:avLst>
              <a:gd name="adj" fmla="val 36980"/>
            </a:avLst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rot="18900000" flipH="1">
            <a:off x="4776957" y="5818873"/>
            <a:ext cx="3488462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262854" y="-146318"/>
            <a:ext cx="5211228" cy="5211229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6" descr="微信图片_20201020131337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179"/>
          <a:stretch>
            <a:fillRect/>
          </a:stretch>
        </p:blipFill>
        <p:spPr>
          <a:xfrm>
            <a:off x="4576445" y="1687830"/>
            <a:ext cx="3039745" cy="3363595"/>
          </a:xfrm>
          <a:prstGeom prst="hexagon">
            <a:avLst/>
          </a:prstGeom>
          <a:blipFill rotWithShape="1">
            <a:blip r:embed="rId3"/>
            <a:stretch>
              <a:fillRect r="-50000"/>
            </a:stretch>
          </a:blip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C31BDD-ECE2-254A-9418-6DC063030DAD}"/>
              </a:ext>
            </a:extLst>
          </p:cNvPr>
          <p:cNvSpPr txBox="1"/>
          <p:nvPr/>
        </p:nvSpPr>
        <p:spPr>
          <a:xfrm>
            <a:off x="9212783" y="3623423"/>
            <a:ext cx="292186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简便学习与生活，发现最好的自己</a:t>
            </a: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D573B1-0576-404D-A6D8-71A46946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00" y="1974937"/>
            <a:ext cx="2602637" cy="46269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28F2C7-90D9-0B47-818A-252B12F3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06" y="4359954"/>
            <a:ext cx="2181017" cy="2082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泪滴形 3"/>
          <p:cNvSpPr/>
          <p:nvPr/>
        </p:nvSpPr>
        <p:spPr>
          <a:xfrm>
            <a:off x="3845490" y="4197565"/>
            <a:ext cx="2154477" cy="2154477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泪滴形 4"/>
          <p:cNvSpPr/>
          <p:nvPr/>
        </p:nvSpPr>
        <p:spPr>
          <a:xfrm rot="5400000">
            <a:off x="4488904" y="2598820"/>
            <a:ext cx="1519002" cy="1503123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泪滴形 5"/>
          <p:cNvSpPr/>
          <p:nvPr/>
        </p:nvSpPr>
        <p:spPr>
          <a:xfrm rot="10800000">
            <a:off x="6126048" y="1644073"/>
            <a:ext cx="2491858" cy="2465809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泪滴形 6"/>
          <p:cNvSpPr/>
          <p:nvPr/>
        </p:nvSpPr>
        <p:spPr>
          <a:xfrm rot="16200000">
            <a:off x="6124784" y="4208826"/>
            <a:ext cx="2154477" cy="2131955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85886" y="397847"/>
            <a:ext cx="468211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汉仪雅酷黑简" panose="00020600040101010101" charset="-122"/>
                <a:ea typeface="汉仪雅酷黑简" panose="00020600040101010101" charset="-122"/>
              </a:rPr>
              <a:t>功能分布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75181" y="2876977"/>
            <a:ext cx="946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8798" y="2408068"/>
            <a:ext cx="946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28798" y="4632708"/>
            <a:ext cx="946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19995" y="4632707"/>
            <a:ext cx="946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56435" y="2601595"/>
            <a:ext cx="2274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##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今天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5715" y="2960212"/>
            <a:ext cx="26850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实时掌握当前日程</a:t>
            </a: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绝不错过某些任务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81760" y="4710430"/>
            <a:ext cx="2363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##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设置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60876" y="5069050"/>
            <a:ext cx="26850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每天自动刷新数据</a:t>
            </a: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一键联网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743987" y="2138313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##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日程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743987" y="2507645"/>
            <a:ext cx="268505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教务网权威导入课程与考试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自行添加待办事项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提醒与备注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404077" y="4633011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##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工具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404077" y="5001073"/>
            <a:ext cx="26850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集网站入口于一身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成绩学分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校车到站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自习教室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FAB11-A433-F341-B057-5D5DFB94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65" y="1241492"/>
            <a:ext cx="2918924" cy="5189199"/>
          </a:xfrm>
          <a:prstGeom prst="rect">
            <a:avLst/>
          </a:prstGeom>
          <a:ln w="381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" y="258881"/>
            <a:ext cx="5721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##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今天</a:t>
            </a:r>
            <a:r>
              <a:rPr lang="en-US" altLang="zh-CN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——</a:t>
            </a:r>
            <a:r>
              <a:rPr lang="zh-CN" altLang="en-US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你的下一个提醒何必是提醒</a:t>
            </a:r>
            <a:endParaRPr lang="zh-CN" altLang="en-US" sz="4400" dirty="0">
              <a:solidFill>
                <a:srgbClr val="2EC4B6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5AD9F1-1462-C74F-9808-14DB843B4AA8}"/>
              </a:ext>
            </a:extLst>
          </p:cNvPr>
          <p:cNvSpPr/>
          <p:nvPr/>
        </p:nvSpPr>
        <p:spPr>
          <a:xfrm>
            <a:off x="3543154" y="2936152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3130CDF-8431-E643-9F49-7BB2E620E342}"/>
              </a:ext>
            </a:extLst>
          </p:cNvPr>
          <p:cNvSpPr/>
          <p:nvPr/>
        </p:nvSpPr>
        <p:spPr>
          <a:xfrm>
            <a:off x="1460446" y="5956639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10B5CDD-98EB-4642-911D-683D589731A6}"/>
              </a:ext>
            </a:extLst>
          </p:cNvPr>
          <p:cNvSpPr/>
          <p:nvPr/>
        </p:nvSpPr>
        <p:spPr>
          <a:xfrm>
            <a:off x="3664785" y="5682220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24" name="直接连接符 12">
            <a:extLst>
              <a:ext uri="{FF2B5EF4-FFF2-40B4-BE49-F238E27FC236}">
                <a16:creationId xmlns:a16="http://schemas.microsoft.com/office/drawing/2014/main" id="{C93CC456-C18D-C744-9EE7-D944530D85B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543154" y="2095098"/>
            <a:ext cx="2752544" cy="895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1">
            <a:extLst>
              <a:ext uri="{FF2B5EF4-FFF2-40B4-BE49-F238E27FC236}">
                <a16:creationId xmlns:a16="http://schemas.microsoft.com/office/drawing/2014/main" id="{E7C1060F-72CC-DB41-9983-94A84F1BC839}"/>
              </a:ext>
            </a:extLst>
          </p:cNvPr>
          <p:cNvCxnSpPr>
            <a:cxnSpLocks/>
            <a:stCxn id="22" idx="6"/>
            <a:endCxn id="41" idx="2"/>
          </p:cNvCxnSpPr>
          <p:nvPr/>
        </p:nvCxnSpPr>
        <p:spPr>
          <a:xfrm flipV="1">
            <a:off x="1604446" y="3209743"/>
            <a:ext cx="7067842" cy="28188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8">
            <a:extLst>
              <a:ext uri="{FF2B5EF4-FFF2-40B4-BE49-F238E27FC236}">
                <a16:creationId xmlns:a16="http://schemas.microsoft.com/office/drawing/2014/main" id="{211FD5EB-8942-D74D-AB93-4A56B13EA51C}"/>
              </a:ext>
            </a:extLst>
          </p:cNvPr>
          <p:cNvCxnSpPr>
            <a:stCxn id="23" idx="6"/>
            <a:endCxn id="36" idx="2"/>
          </p:cNvCxnSpPr>
          <p:nvPr/>
        </p:nvCxnSpPr>
        <p:spPr>
          <a:xfrm flipV="1">
            <a:off x="3880785" y="5148821"/>
            <a:ext cx="2531083" cy="6413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8FB8F8-9DAD-244F-BDDE-27AA2F47B620}"/>
              </a:ext>
            </a:extLst>
          </p:cNvPr>
          <p:cNvGrpSpPr/>
          <p:nvPr/>
        </p:nvGrpSpPr>
        <p:grpSpPr>
          <a:xfrm>
            <a:off x="5959383" y="972541"/>
            <a:ext cx="2248828" cy="2220619"/>
            <a:chOff x="5987591" y="1647788"/>
            <a:chExt cx="2220619" cy="222061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56E8DD5-190A-EC46-896E-3FB2B6ED8C4F}"/>
                </a:ext>
              </a:extLst>
            </p:cNvPr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8BB7E9-8923-A848-8111-7FD8B0B65D81}"/>
                  </a:ext>
                </a:extLst>
              </p:cNvPr>
              <p:cNvSpPr/>
              <p:nvPr/>
            </p:nvSpPr>
            <p:spPr>
              <a:xfrm>
                <a:off x="6179480" y="2045362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57D4F0-90D9-814F-977C-2F7BE1343822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69F34D3-4D62-0D4A-9981-DB507EB8F211}"/>
                </a:ext>
              </a:extLst>
            </p:cNvPr>
            <p:cNvSpPr txBox="1"/>
            <p:nvPr/>
          </p:nvSpPr>
          <p:spPr>
            <a:xfrm>
              <a:off x="6319687" y="2190378"/>
              <a:ext cx="1585162" cy="115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番茄钟的设计，简约直观地展现出</a:t>
              </a:r>
              <a:r>
                <a:rPr lang="zh-CN" altLang="en-US" dirty="0">
                  <a:solidFill>
                    <a:srgbClr val="2EC4B6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课程时间信息</a:t>
              </a:r>
              <a:endParaRPr lang="en-US" altLang="zh-CN" sz="12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52D7A18-1B21-5E46-9790-9BB8A2CBBDA3}"/>
              </a:ext>
            </a:extLst>
          </p:cNvPr>
          <p:cNvGrpSpPr/>
          <p:nvPr/>
        </p:nvGrpSpPr>
        <p:grpSpPr>
          <a:xfrm>
            <a:off x="6411868" y="3987678"/>
            <a:ext cx="2322286" cy="2322286"/>
            <a:chOff x="5370287" y="4079360"/>
            <a:chExt cx="2322286" cy="232228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D8EF8D7-29CF-754D-8A2F-4C07465C0E3A}"/>
                </a:ext>
              </a:extLst>
            </p:cNvPr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7C1F454-1B83-A64B-BD50-649366AE5A9D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68941C8-56AB-744D-842E-00DBF95EF880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59E8705-001A-8945-ABE4-ED56FE0D8D3B}"/>
                </a:ext>
              </a:extLst>
            </p:cNvPr>
            <p:cNvSpPr txBox="1"/>
            <p:nvPr/>
          </p:nvSpPr>
          <p:spPr>
            <a:xfrm>
              <a:off x="5696645" y="4675420"/>
              <a:ext cx="1757601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主界面下方显示具体</a:t>
              </a:r>
              <a:r>
                <a:rPr lang="zh-CN" altLang="en-US" dirty="0">
                  <a:solidFill>
                    <a:srgbClr val="2EC4B6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地点与时间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，找起教室不迷路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29A3262-FB2D-9147-B52A-4C9D14D1A3AF}"/>
              </a:ext>
            </a:extLst>
          </p:cNvPr>
          <p:cNvGrpSpPr/>
          <p:nvPr/>
        </p:nvGrpSpPr>
        <p:grpSpPr>
          <a:xfrm>
            <a:off x="8672288" y="1477107"/>
            <a:ext cx="3388866" cy="3465272"/>
            <a:chOff x="8011105" y="1913215"/>
            <a:chExt cx="3388866" cy="346527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E75293F-BA45-3145-B212-0A49513A8E86}"/>
                </a:ext>
              </a:extLst>
            </p:cNvPr>
            <p:cNvGrpSpPr/>
            <p:nvPr/>
          </p:nvGrpSpPr>
          <p:grpSpPr>
            <a:xfrm>
              <a:off x="8011105" y="1913215"/>
              <a:ext cx="3388866" cy="3465272"/>
              <a:chOff x="5671510" y="1478418"/>
              <a:chExt cx="2152737" cy="2201273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E40596B1-5FC6-F74C-9D60-C996F56EB2BC}"/>
                  </a:ext>
                </a:extLst>
              </p:cNvPr>
              <p:cNvSpPr/>
              <p:nvPr/>
            </p:nvSpPr>
            <p:spPr>
              <a:xfrm>
                <a:off x="5853808" y="1658333"/>
                <a:ext cx="1788445" cy="183969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36F1CCD5-A56B-3244-A5C1-EFD9F81F910C}"/>
                  </a:ext>
                </a:extLst>
              </p:cNvPr>
              <p:cNvSpPr/>
              <p:nvPr/>
            </p:nvSpPr>
            <p:spPr>
              <a:xfrm>
                <a:off x="5671510" y="1478418"/>
                <a:ext cx="2152737" cy="2201273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3166642-4FE2-EA43-8285-91BA9221BCEC}"/>
                </a:ext>
              </a:extLst>
            </p:cNvPr>
            <p:cNvSpPr txBox="1"/>
            <p:nvPr/>
          </p:nvSpPr>
          <p:spPr>
            <a:xfrm>
              <a:off x="8480233" y="3001334"/>
              <a:ext cx="2544381" cy="1159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在今日视图下会按照时间顺序显示</a:t>
              </a:r>
              <a:r>
                <a:rPr lang="zh-CN" altLang="en-US" dirty="0">
                  <a:solidFill>
                    <a:srgbClr val="2EC4B6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待办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事项，支持手动添加，做最适合你的“</a:t>
              </a:r>
              <a:r>
                <a:rPr lang="zh-CN" altLang="en-US" dirty="0">
                  <a:solidFill>
                    <a:srgbClr val="2EC4B6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提醒事项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”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566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61D1B3EB-3C95-9348-93EC-7897F288D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05" y="1241491"/>
            <a:ext cx="2918925" cy="5189199"/>
          </a:xfrm>
          <a:prstGeom prst="rect">
            <a:avLst/>
          </a:prstGeom>
          <a:ln w="381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" y="258881"/>
            <a:ext cx="8847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##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今天</a:t>
            </a:r>
            <a:r>
              <a:rPr lang="en-US" altLang="zh-CN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——“</a:t>
            </a:r>
            <a:r>
              <a:rPr lang="zh-CN" altLang="en-US" sz="20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考试提醒”</a:t>
            </a:r>
            <a:r>
              <a:rPr lang="en-US" altLang="zh-CN" sz="20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 </a:t>
            </a:r>
            <a:r>
              <a:rPr lang="zh-CN" altLang="en-US" sz="20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备考路上，</a:t>
            </a:r>
            <a:r>
              <a:rPr lang="en-US" altLang="zh-CN" sz="20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mobile</a:t>
            </a:r>
            <a:r>
              <a:rPr lang="zh-CN" altLang="en-US" sz="20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相伴</a:t>
            </a:r>
            <a:endParaRPr lang="zh-CN" altLang="en-US" sz="4400" dirty="0">
              <a:solidFill>
                <a:srgbClr val="2EC4B6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5AD9F1-1462-C74F-9808-14DB843B4AA8}"/>
              </a:ext>
            </a:extLst>
          </p:cNvPr>
          <p:cNvSpPr/>
          <p:nvPr/>
        </p:nvSpPr>
        <p:spPr>
          <a:xfrm>
            <a:off x="3543154" y="2936152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10B5CDD-98EB-4642-911D-683D589731A6}"/>
              </a:ext>
            </a:extLst>
          </p:cNvPr>
          <p:cNvSpPr/>
          <p:nvPr/>
        </p:nvSpPr>
        <p:spPr>
          <a:xfrm>
            <a:off x="3664785" y="5682220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24" name="直接连接符 12">
            <a:extLst>
              <a:ext uri="{FF2B5EF4-FFF2-40B4-BE49-F238E27FC236}">
                <a16:creationId xmlns:a16="http://schemas.microsoft.com/office/drawing/2014/main" id="{C93CC456-C18D-C744-9EE7-D944530D85B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543154" y="2055664"/>
            <a:ext cx="2752544" cy="9345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8">
            <a:extLst>
              <a:ext uri="{FF2B5EF4-FFF2-40B4-BE49-F238E27FC236}">
                <a16:creationId xmlns:a16="http://schemas.microsoft.com/office/drawing/2014/main" id="{211FD5EB-8942-D74D-AB93-4A56B13EA51C}"/>
              </a:ext>
            </a:extLst>
          </p:cNvPr>
          <p:cNvCxnSpPr>
            <a:stCxn id="23" idx="6"/>
            <a:endCxn id="36" idx="2"/>
          </p:cNvCxnSpPr>
          <p:nvPr/>
        </p:nvCxnSpPr>
        <p:spPr>
          <a:xfrm flipV="1">
            <a:off x="3880785" y="5098001"/>
            <a:ext cx="2524155" cy="6922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8FB8F8-9DAD-244F-BDDE-27AA2F47B620}"/>
              </a:ext>
            </a:extLst>
          </p:cNvPr>
          <p:cNvGrpSpPr/>
          <p:nvPr/>
        </p:nvGrpSpPr>
        <p:grpSpPr>
          <a:xfrm>
            <a:off x="5959383" y="972541"/>
            <a:ext cx="2248828" cy="2220619"/>
            <a:chOff x="5987591" y="1647788"/>
            <a:chExt cx="2220619" cy="222061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56E8DD5-190A-EC46-896E-3FB2B6ED8C4F}"/>
                </a:ext>
              </a:extLst>
            </p:cNvPr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8BB7E9-8923-A848-8111-7FD8B0B65D81}"/>
                  </a:ext>
                </a:extLst>
              </p:cNvPr>
              <p:cNvSpPr/>
              <p:nvPr/>
            </p:nvSpPr>
            <p:spPr>
              <a:xfrm>
                <a:off x="6179480" y="2045362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57D4F0-90D9-814F-977C-2F7BE1343822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69F34D3-4D62-0D4A-9981-DB507EB8F211}"/>
                </a:ext>
              </a:extLst>
            </p:cNvPr>
            <p:cNvSpPr txBox="1"/>
            <p:nvPr/>
          </p:nvSpPr>
          <p:spPr>
            <a:xfrm>
              <a:off x="6319687" y="2190378"/>
              <a:ext cx="1585162" cy="1081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考试</a:t>
              </a:r>
              <a:r>
                <a:rPr lang="zh-CN" altLang="en-US" sz="1600" dirty="0">
                  <a:solidFill>
                    <a:srgbClr val="2EC4B6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前三十天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开始</a:t>
              </a:r>
              <a:r>
                <a:rPr lang="zh-CN" altLang="en-US" sz="1600" dirty="0">
                  <a:solidFill>
                    <a:srgbClr val="2EC4B6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计时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提醒，显示考试的相关信息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52D7A18-1B21-5E46-9790-9BB8A2CBBDA3}"/>
              </a:ext>
            </a:extLst>
          </p:cNvPr>
          <p:cNvGrpSpPr/>
          <p:nvPr/>
        </p:nvGrpSpPr>
        <p:grpSpPr>
          <a:xfrm>
            <a:off x="6404940" y="3936858"/>
            <a:ext cx="2322286" cy="2322286"/>
            <a:chOff x="5370287" y="4079360"/>
            <a:chExt cx="2322286" cy="232228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D8EF8D7-29CF-754D-8A2F-4C07465C0E3A}"/>
                </a:ext>
              </a:extLst>
            </p:cNvPr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7C1F454-1B83-A64B-BD50-649366AE5A9D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68941C8-56AB-744D-842E-00DBF95EF880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59E8705-001A-8945-ABE4-ED56FE0D8D3B}"/>
                </a:ext>
              </a:extLst>
            </p:cNvPr>
            <p:cNvSpPr txBox="1"/>
            <p:nvPr/>
          </p:nvSpPr>
          <p:spPr>
            <a:xfrm>
              <a:off x="5696645" y="4675420"/>
              <a:ext cx="1757601" cy="1081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考试提醒界面将会</a:t>
              </a:r>
              <a:r>
                <a:rPr lang="zh-CN" altLang="en-US" sz="1600" dirty="0">
                  <a:solidFill>
                    <a:srgbClr val="2EC4B6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停留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在今日视图当中，与您每日相见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64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0">
            <a:extLst>
              <a:ext uri="{FF2B5EF4-FFF2-40B4-BE49-F238E27FC236}">
                <a16:creationId xmlns:a16="http://schemas.microsoft.com/office/drawing/2014/main" id="{1457FF39-203A-4B4B-A370-5E20114E79CD}"/>
              </a:ext>
            </a:extLst>
          </p:cNvPr>
          <p:cNvCxnSpPr/>
          <p:nvPr/>
        </p:nvCxnSpPr>
        <p:spPr>
          <a:xfrm flipV="1">
            <a:off x="3039806" y="2372867"/>
            <a:ext cx="0" cy="33861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11">
            <a:extLst>
              <a:ext uri="{FF2B5EF4-FFF2-40B4-BE49-F238E27FC236}">
                <a16:creationId xmlns:a16="http://schemas.microsoft.com/office/drawing/2014/main" id="{102CC861-D91A-9745-A569-5D76D16AD935}"/>
              </a:ext>
            </a:extLst>
          </p:cNvPr>
          <p:cNvCxnSpPr/>
          <p:nvPr/>
        </p:nvCxnSpPr>
        <p:spPr>
          <a:xfrm flipV="1">
            <a:off x="3765466" y="2372867"/>
            <a:ext cx="0" cy="262110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13">
            <a:extLst>
              <a:ext uri="{FF2B5EF4-FFF2-40B4-BE49-F238E27FC236}">
                <a16:creationId xmlns:a16="http://schemas.microsoft.com/office/drawing/2014/main" id="{913BF183-C30A-E84F-B38E-4BA52054C3E8}"/>
              </a:ext>
            </a:extLst>
          </p:cNvPr>
          <p:cNvCxnSpPr/>
          <p:nvPr/>
        </p:nvCxnSpPr>
        <p:spPr>
          <a:xfrm flipV="1">
            <a:off x="3401504" y="1959134"/>
            <a:ext cx="0" cy="19050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15">
            <a:extLst>
              <a:ext uri="{FF2B5EF4-FFF2-40B4-BE49-F238E27FC236}">
                <a16:creationId xmlns:a16="http://schemas.microsoft.com/office/drawing/2014/main" id="{14DFAFAC-8C90-624D-9B02-68F0FD3CC8B8}"/>
              </a:ext>
            </a:extLst>
          </p:cNvPr>
          <p:cNvCxnSpPr/>
          <p:nvPr/>
        </p:nvCxnSpPr>
        <p:spPr>
          <a:xfrm flipV="1">
            <a:off x="9411153" y="2287429"/>
            <a:ext cx="0" cy="33861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16">
            <a:extLst>
              <a:ext uri="{FF2B5EF4-FFF2-40B4-BE49-F238E27FC236}">
                <a16:creationId xmlns:a16="http://schemas.microsoft.com/office/drawing/2014/main" id="{0BFC2CDF-4045-0441-BBDC-8156321F4F6A}"/>
              </a:ext>
            </a:extLst>
          </p:cNvPr>
          <p:cNvCxnSpPr/>
          <p:nvPr/>
        </p:nvCxnSpPr>
        <p:spPr>
          <a:xfrm flipV="1">
            <a:off x="8963478" y="1752503"/>
            <a:ext cx="0" cy="255279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8">
            <a:extLst>
              <a:ext uri="{FF2B5EF4-FFF2-40B4-BE49-F238E27FC236}">
                <a16:creationId xmlns:a16="http://schemas.microsoft.com/office/drawing/2014/main" id="{26E9ADF7-02D0-DF42-95DF-709134BA0F49}"/>
              </a:ext>
            </a:extLst>
          </p:cNvPr>
          <p:cNvCxnSpPr>
            <a:cxnSpLocks/>
          </p:cNvCxnSpPr>
          <p:nvPr/>
        </p:nvCxnSpPr>
        <p:spPr>
          <a:xfrm flipV="1">
            <a:off x="10112193" y="2074902"/>
            <a:ext cx="2478" cy="258262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01B2E62-9969-6B4E-96CD-0C61EFC6E845}"/>
              </a:ext>
            </a:extLst>
          </p:cNvPr>
          <p:cNvSpPr txBox="1"/>
          <p:nvPr/>
        </p:nvSpPr>
        <p:spPr>
          <a:xfrm>
            <a:off x="-923779" y="16462"/>
            <a:ext cx="6123588" cy="100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##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日程</a:t>
            </a:r>
            <a:r>
              <a:rPr lang="en-US" altLang="zh-CN" sz="20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——</a:t>
            </a:r>
            <a:r>
              <a:rPr lang="zh-CN" altLang="en-US" sz="20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不只是电子课表</a:t>
            </a:r>
            <a:endParaRPr lang="en-US" altLang="zh-CN" sz="2000" dirty="0">
              <a:solidFill>
                <a:srgbClr val="2EC4B6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F14222-CF32-834B-A135-871B4435609E}"/>
              </a:ext>
            </a:extLst>
          </p:cNvPr>
          <p:cNvSpPr txBox="1"/>
          <p:nvPr/>
        </p:nvSpPr>
        <p:spPr>
          <a:xfrm>
            <a:off x="3768875" y="4037800"/>
            <a:ext cx="21000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还在为形策课不知道哪一天上而烦恼？还在为学校复杂的调休方案而困惑？没关系，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mobile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的课表会根据学校安排作出调整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28A486-E86A-5C42-88F3-DD4AE5C3349D}"/>
              </a:ext>
            </a:extLst>
          </p:cNvPr>
          <p:cNvSpPr txBox="1"/>
          <p:nvPr/>
        </p:nvSpPr>
        <p:spPr>
          <a:xfrm>
            <a:off x="10132592" y="4005206"/>
            <a:ext cx="15868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在做好课程提醒的同时，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mobile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还给予用户自己设置待办提醒的入口，增强了信息聚合的能力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380628B-0D26-864D-876A-B5842F7D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6" y="1469379"/>
            <a:ext cx="2684233" cy="1298892"/>
          </a:xfrm>
          <a:prstGeom prst="rect">
            <a:avLst/>
          </a:prstGeom>
          <a:ln w="38100"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E88D5B3-7183-C04C-8622-AB902BD9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8" y="3211937"/>
            <a:ext cx="2702425" cy="1782034"/>
          </a:xfrm>
          <a:prstGeom prst="rect">
            <a:avLst/>
          </a:prstGeom>
          <a:ln w="38100"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7899993-E116-1544-A32F-EB93D34F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11" y="1539906"/>
            <a:ext cx="2461246" cy="4375548"/>
          </a:xfrm>
          <a:prstGeom prst="rect">
            <a:avLst/>
          </a:prstGeom>
          <a:ln w="38100"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88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241057-5AB7-7545-A2EA-1F505080C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58" y="1242937"/>
            <a:ext cx="2918923" cy="5189196"/>
          </a:xfrm>
          <a:prstGeom prst="rect">
            <a:avLst/>
          </a:prstGeom>
          <a:ln w="381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" y="258881"/>
            <a:ext cx="88582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##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日程</a:t>
            </a:r>
            <a:r>
              <a:rPr lang="en-US" altLang="zh-CN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——</a:t>
            </a:r>
            <a:r>
              <a:rPr lang="zh-CN" altLang="en-US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玄生万物</a:t>
            </a:r>
            <a:r>
              <a:rPr lang="en-US" altLang="zh-CN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,</a:t>
            </a:r>
            <a:r>
              <a:rPr lang="zh-CN" altLang="en-US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九九归一 手动添加课程信息</a:t>
            </a:r>
            <a:endParaRPr lang="en-US" altLang="zh-CN" dirty="0">
              <a:solidFill>
                <a:srgbClr val="2EC4B6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  <a:p>
            <a:endParaRPr lang="zh-CN" altLang="en-US" sz="4400" dirty="0">
              <a:solidFill>
                <a:srgbClr val="2EC4B6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5AD9F1-1462-C74F-9808-14DB843B4AA8}"/>
              </a:ext>
            </a:extLst>
          </p:cNvPr>
          <p:cNvSpPr/>
          <p:nvPr/>
        </p:nvSpPr>
        <p:spPr>
          <a:xfrm>
            <a:off x="3543154" y="3907710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3130CDF-8431-E643-9F49-7BB2E620E342}"/>
              </a:ext>
            </a:extLst>
          </p:cNvPr>
          <p:cNvSpPr/>
          <p:nvPr/>
        </p:nvSpPr>
        <p:spPr>
          <a:xfrm>
            <a:off x="2804798" y="5110977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10B5CDD-98EB-4642-911D-683D589731A6}"/>
              </a:ext>
            </a:extLst>
          </p:cNvPr>
          <p:cNvSpPr/>
          <p:nvPr/>
        </p:nvSpPr>
        <p:spPr>
          <a:xfrm>
            <a:off x="2950410" y="6169437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25" name="直接连接符 21">
            <a:extLst>
              <a:ext uri="{FF2B5EF4-FFF2-40B4-BE49-F238E27FC236}">
                <a16:creationId xmlns:a16="http://schemas.microsoft.com/office/drawing/2014/main" id="{E7C1060F-72CC-DB41-9983-94A84F1BC839}"/>
              </a:ext>
            </a:extLst>
          </p:cNvPr>
          <p:cNvCxnSpPr>
            <a:cxnSpLocks/>
            <a:stCxn id="22" idx="6"/>
            <a:endCxn id="41" idx="2"/>
          </p:cNvCxnSpPr>
          <p:nvPr/>
        </p:nvCxnSpPr>
        <p:spPr>
          <a:xfrm flipV="1">
            <a:off x="2948798" y="2311162"/>
            <a:ext cx="5279300" cy="28718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8">
            <a:extLst>
              <a:ext uri="{FF2B5EF4-FFF2-40B4-BE49-F238E27FC236}">
                <a16:creationId xmlns:a16="http://schemas.microsoft.com/office/drawing/2014/main" id="{211FD5EB-8942-D74D-AB93-4A56B13EA51C}"/>
              </a:ext>
            </a:extLst>
          </p:cNvPr>
          <p:cNvCxnSpPr>
            <a:stCxn id="23" idx="6"/>
            <a:endCxn id="36" idx="2"/>
          </p:cNvCxnSpPr>
          <p:nvPr/>
        </p:nvCxnSpPr>
        <p:spPr>
          <a:xfrm flipV="1">
            <a:off x="3166410" y="5253368"/>
            <a:ext cx="3348464" cy="1024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8FB8F8-9DAD-244F-BDDE-27AA2F47B620}"/>
              </a:ext>
            </a:extLst>
          </p:cNvPr>
          <p:cNvGrpSpPr/>
          <p:nvPr/>
        </p:nvGrpSpPr>
        <p:grpSpPr>
          <a:xfrm>
            <a:off x="5875982" y="972541"/>
            <a:ext cx="1713005" cy="1708837"/>
            <a:chOff x="5987591" y="1647788"/>
            <a:chExt cx="2220619" cy="222061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56E8DD5-190A-EC46-896E-3FB2B6ED8C4F}"/>
                </a:ext>
              </a:extLst>
            </p:cNvPr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8BB7E9-8923-A848-8111-7FD8B0B65D81}"/>
                  </a:ext>
                </a:extLst>
              </p:cNvPr>
              <p:cNvSpPr/>
              <p:nvPr/>
            </p:nvSpPr>
            <p:spPr>
              <a:xfrm>
                <a:off x="6179480" y="2045362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57D4F0-90D9-814F-977C-2F7BE1343822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69F34D3-4D62-0D4A-9981-DB507EB8F211}"/>
                </a:ext>
              </a:extLst>
            </p:cNvPr>
            <p:cNvSpPr txBox="1"/>
            <p:nvPr/>
          </p:nvSpPr>
          <p:spPr>
            <a:xfrm>
              <a:off x="6319687" y="2190378"/>
              <a:ext cx="1585162" cy="103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教师及学分信息</a:t>
              </a:r>
              <a:endParaRPr lang="en-US" altLang="zh-CN" sz="16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52D7A18-1B21-5E46-9790-9BB8A2CBBDA3}"/>
              </a:ext>
            </a:extLst>
          </p:cNvPr>
          <p:cNvGrpSpPr/>
          <p:nvPr/>
        </p:nvGrpSpPr>
        <p:grpSpPr>
          <a:xfrm>
            <a:off x="6514874" y="4406097"/>
            <a:ext cx="1796343" cy="1694542"/>
            <a:chOff x="5370287" y="4079360"/>
            <a:chExt cx="2322286" cy="232228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D8EF8D7-29CF-754D-8A2F-4C07465C0E3A}"/>
                </a:ext>
              </a:extLst>
            </p:cNvPr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7C1F454-1B83-A64B-BD50-649366AE5A9D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68941C8-56AB-744D-842E-00DBF95EF880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59E8705-001A-8945-ABE4-ED56FE0D8D3B}"/>
                </a:ext>
              </a:extLst>
            </p:cNvPr>
            <p:cNvSpPr txBox="1"/>
            <p:nvPr/>
          </p:nvSpPr>
          <p:spPr>
            <a:xfrm>
              <a:off x="5696646" y="4675420"/>
              <a:ext cx="1757601" cy="969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添加备注，最大程度为你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29A3262-FB2D-9147-B52A-4C9D14D1A3AF}"/>
              </a:ext>
            </a:extLst>
          </p:cNvPr>
          <p:cNvGrpSpPr/>
          <p:nvPr/>
        </p:nvGrpSpPr>
        <p:grpSpPr>
          <a:xfrm>
            <a:off x="8228098" y="1335215"/>
            <a:ext cx="2129062" cy="1951893"/>
            <a:chOff x="6806818" y="132497"/>
            <a:chExt cx="3388866" cy="346527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E75293F-BA45-3145-B212-0A49513A8E86}"/>
                </a:ext>
              </a:extLst>
            </p:cNvPr>
            <p:cNvGrpSpPr/>
            <p:nvPr/>
          </p:nvGrpSpPr>
          <p:grpSpPr>
            <a:xfrm>
              <a:off x="6806818" y="132497"/>
              <a:ext cx="3388866" cy="3465272"/>
              <a:chOff x="4906501" y="347238"/>
              <a:chExt cx="2152737" cy="2201273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E40596B1-5FC6-F74C-9D60-C996F56EB2BC}"/>
                  </a:ext>
                </a:extLst>
              </p:cNvPr>
              <p:cNvSpPr/>
              <p:nvPr/>
            </p:nvSpPr>
            <p:spPr>
              <a:xfrm>
                <a:off x="5113271" y="513847"/>
                <a:ext cx="1788445" cy="183969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36F1CCD5-A56B-3244-A5C1-EFD9F81F910C}"/>
                  </a:ext>
                </a:extLst>
              </p:cNvPr>
              <p:cNvSpPr/>
              <p:nvPr/>
            </p:nvSpPr>
            <p:spPr>
              <a:xfrm>
                <a:off x="4906501" y="347238"/>
                <a:ext cx="2152737" cy="2201273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3166642-4FE2-EA43-8285-91BA9221BCEC}"/>
                </a:ext>
              </a:extLst>
            </p:cNvPr>
            <p:cNvSpPr txBox="1"/>
            <p:nvPr/>
          </p:nvSpPr>
          <p:spPr>
            <a:xfrm>
              <a:off x="7267823" y="1157228"/>
              <a:ext cx="2544382" cy="1255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作业记录，关于这门课的一切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cxnSp>
        <p:nvCxnSpPr>
          <p:cNvPr id="51" name="直接连接符 12">
            <a:extLst>
              <a:ext uri="{FF2B5EF4-FFF2-40B4-BE49-F238E27FC236}">
                <a16:creationId xmlns:a16="http://schemas.microsoft.com/office/drawing/2014/main" id="{3FB60C32-30D4-004B-867F-90C8D92DB04E}"/>
              </a:ext>
            </a:extLst>
          </p:cNvPr>
          <p:cNvCxnSpPr>
            <a:cxnSpLocks/>
          </p:cNvCxnSpPr>
          <p:nvPr/>
        </p:nvCxnSpPr>
        <p:spPr>
          <a:xfrm flipV="1">
            <a:off x="3658919" y="2262761"/>
            <a:ext cx="2307827" cy="16432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39B35992-4B9D-5445-9B5B-3E324B0B5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076" y="3837535"/>
            <a:ext cx="3192365" cy="26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0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4C84F9-EBD5-8B4B-9161-39952FECF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9" y="1238170"/>
            <a:ext cx="2926350" cy="520239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-1" y="258881"/>
            <a:ext cx="5721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##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工具</a:t>
            </a:r>
            <a:r>
              <a:rPr lang="en-US" altLang="zh-CN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——</a:t>
            </a:r>
            <a:r>
              <a:rPr lang="zh-CN" altLang="en-US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rPr>
              <a:t>集成化所有工具，简练你的生活</a:t>
            </a:r>
            <a:endParaRPr lang="zh-CN" altLang="en-US" sz="4400" dirty="0">
              <a:solidFill>
                <a:srgbClr val="2EC4B6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5AD9F1-1462-C74F-9808-14DB843B4AA8}"/>
              </a:ext>
            </a:extLst>
          </p:cNvPr>
          <p:cNvSpPr/>
          <p:nvPr/>
        </p:nvSpPr>
        <p:spPr>
          <a:xfrm>
            <a:off x="3543154" y="2936152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10B5CDD-98EB-4642-911D-683D589731A6}"/>
              </a:ext>
            </a:extLst>
          </p:cNvPr>
          <p:cNvSpPr/>
          <p:nvPr/>
        </p:nvSpPr>
        <p:spPr>
          <a:xfrm>
            <a:off x="9294060" y="3062222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24" name="直接连接符 12">
            <a:extLst>
              <a:ext uri="{FF2B5EF4-FFF2-40B4-BE49-F238E27FC236}">
                <a16:creationId xmlns:a16="http://schemas.microsoft.com/office/drawing/2014/main" id="{C93CC456-C18D-C744-9EE7-D944530D85B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543154" y="2076503"/>
            <a:ext cx="2752544" cy="9136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8">
            <a:extLst>
              <a:ext uri="{FF2B5EF4-FFF2-40B4-BE49-F238E27FC236}">
                <a16:creationId xmlns:a16="http://schemas.microsoft.com/office/drawing/2014/main" id="{211FD5EB-8942-D74D-AB93-4A56B13EA51C}"/>
              </a:ext>
            </a:extLst>
          </p:cNvPr>
          <p:cNvCxnSpPr>
            <a:cxnSpLocks/>
          </p:cNvCxnSpPr>
          <p:nvPr/>
        </p:nvCxnSpPr>
        <p:spPr>
          <a:xfrm flipH="1">
            <a:off x="6246359" y="2499618"/>
            <a:ext cx="5396334" cy="22508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8FB8F8-9DAD-244F-BDDE-27AA2F47B620}"/>
              </a:ext>
            </a:extLst>
          </p:cNvPr>
          <p:cNvGrpSpPr/>
          <p:nvPr/>
        </p:nvGrpSpPr>
        <p:grpSpPr>
          <a:xfrm>
            <a:off x="5959383" y="972541"/>
            <a:ext cx="2248828" cy="2220619"/>
            <a:chOff x="5987591" y="1647788"/>
            <a:chExt cx="2220619" cy="222061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56E8DD5-190A-EC46-896E-3FB2B6ED8C4F}"/>
                </a:ext>
              </a:extLst>
            </p:cNvPr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8BB7E9-8923-A848-8111-7FD8B0B65D81}"/>
                  </a:ext>
                </a:extLst>
              </p:cNvPr>
              <p:cNvSpPr/>
              <p:nvPr/>
            </p:nvSpPr>
            <p:spPr>
              <a:xfrm>
                <a:off x="6179480" y="2045362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57D4F0-90D9-814F-977C-2F7BE1343822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69F34D3-4D62-0D4A-9981-DB507EB8F211}"/>
                </a:ext>
              </a:extLst>
            </p:cNvPr>
            <p:cNvSpPr txBox="1"/>
            <p:nvPr/>
          </p:nvSpPr>
          <p:spPr>
            <a:xfrm>
              <a:off x="6319687" y="2190378"/>
              <a:ext cx="1585162" cy="1122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各类</a:t>
              </a:r>
              <a:r>
                <a:rPr lang="zh-CN" altLang="en-US" dirty="0">
                  <a:solidFill>
                    <a:srgbClr val="2EC4B6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实用工具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，你想得到的我们都有</a:t>
              </a:r>
              <a:endParaRPr lang="en-US" altLang="zh-CN" sz="1400" dirty="0">
                <a:solidFill>
                  <a:srgbClr val="2EC4B6"/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52D7A18-1B21-5E46-9790-9BB8A2CBBDA3}"/>
              </a:ext>
            </a:extLst>
          </p:cNvPr>
          <p:cNvGrpSpPr/>
          <p:nvPr/>
        </p:nvGrpSpPr>
        <p:grpSpPr>
          <a:xfrm>
            <a:off x="4113726" y="4259936"/>
            <a:ext cx="2322286" cy="2322286"/>
            <a:chOff x="5370287" y="4079360"/>
            <a:chExt cx="2322286" cy="232228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D8EF8D7-29CF-754D-8A2F-4C07465C0E3A}"/>
                </a:ext>
              </a:extLst>
            </p:cNvPr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7C1F454-1B83-A64B-BD50-649366AE5A9D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68941C8-56AB-744D-842E-00DBF95EF880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59E8705-001A-8945-ABE4-ED56FE0D8D3B}"/>
                </a:ext>
              </a:extLst>
            </p:cNvPr>
            <p:cNvSpPr txBox="1"/>
            <p:nvPr/>
          </p:nvSpPr>
          <p:spPr>
            <a:xfrm>
              <a:off x="5611097" y="4569899"/>
              <a:ext cx="1757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教务网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浙大邮箱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网络中心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2EC4B6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一键登录 </a:t>
              </a: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便捷管理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校园生活</a:t>
              </a: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6BB0A26F-6E91-4746-8FFE-A9AF4B632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636" y="1231850"/>
            <a:ext cx="2926349" cy="5202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377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585</Words>
  <Application>Microsoft Macintosh PowerPoint</Application>
  <PresentationFormat>宽屏</PresentationFormat>
  <Paragraphs>111</Paragraphs>
  <Slides>15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Roboto Thin</vt:lpstr>
      <vt:lpstr>方正姚体</vt:lpstr>
      <vt:lpstr>等线</vt:lpstr>
      <vt:lpstr>Calibri</vt:lpstr>
      <vt:lpstr>微软雅黑</vt:lpstr>
      <vt:lpstr>Arial</vt:lpstr>
      <vt:lpstr>汉仪雅酷黑简</vt:lpstr>
      <vt:lpstr>Bradley Hand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Bagus Budiyanto</dc:creator>
  <cp:lastModifiedBy>Microsoft Office User</cp:lastModifiedBy>
  <cp:revision>177</cp:revision>
  <dcterms:created xsi:type="dcterms:W3CDTF">2020-10-21T01:54:14Z</dcterms:created>
  <dcterms:modified xsi:type="dcterms:W3CDTF">2020-10-21T03:08:03Z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